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9" r:id="rId2"/>
    <p:sldId id="266" r:id="rId3"/>
    <p:sldId id="268" r:id="rId4"/>
    <p:sldId id="286" r:id="rId5"/>
    <p:sldId id="287" r:id="rId6"/>
    <p:sldId id="265" r:id="rId7"/>
    <p:sldId id="289" r:id="rId8"/>
    <p:sldId id="288" r:id="rId9"/>
    <p:sldId id="276" r:id="rId10"/>
    <p:sldId id="277" r:id="rId11"/>
    <p:sldId id="261" r:id="rId12"/>
    <p:sldId id="280" r:id="rId13"/>
    <p:sldId id="282" r:id="rId14"/>
    <p:sldId id="298" r:id="rId15"/>
    <p:sldId id="294" r:id="rId16"/>
    <p:sldId id="283" r:id="rId17"/>
    <p:sldId id="292" r:id="rId18"/>
    <p:sldId id="300" r:id="rId19"/>
    <p:sldId id="270" r:id="rId20"/>
    <p:sldId id="299" r:id="rId21"/>
    <p:sldId id="293"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870"/>
    <a:srgbClr val="FDCBE8"/>
    <a:srgbClr val="435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66163" autoAdjust="0"/>
  </p:normalViewPr>
  <p:slideViewPr>
    <p:cSldViewPr snapToGrid="0">
      <p:cViewPr varScale="1">
        <p:scale>
          <a:sx n="76" d="100"/>
          <a:sy n="76" d="100"/>
        </p:scale>
        <p:origin x="17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AA53521-1719-4CAA-B12E-E458796786B5}" type="datetimeFigureOut">
              <a:rPr lang="fr-FR" smtClean="0"/>
              <a:t>13/03/2020</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398CCFB-0DAC-4246-A27A-05D1E50E3DC9}" type="slidenum">
              <a:rPr lang="fr-FR" smtClean="0"/>
              <a:t>‹N°›</a:t>
            </a:fld>
            <a:endParaRPr lang="fr-FR"/>
          </a:p>
        </p:txBody>
      </p:sp>
    </p:spTree>
    <p:extLst>
      <p:ext uri="{BB962C8B-B14F-4D97-AF65-F5344CB8AC3E}">
        <p14:creationId xmlns:p14="http://schemas.microsoft.com/office/powerpoint/2010/main" val="26661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30763CC-9EAE-49B9-B799-8FC255B8CA84}" type="datetimeFigureOut">
              <a:rPr lang="fr-FR" smtClean="0"/>
              <a:t>13/03/2020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29BA02-6B1E-404D-A464-B395F66E35B7}" type="slidenum">
              <a:rPr lang="fr-FR" smtClean="0"/>
              <a:t>‹N°›</a:t>
            </a:fld>
            <a:endParaRPr lang="fr-FR"/>
          </a:p>
        </p:txBody>
      </p:sp>
    </p:spTree>
    <p:extLst>
      <p:ext uri="{BB962C8B-B14F-4D97-AF65-F5344CB8AC3E}">
        <p14:creationId xmlns:p14="http://schemas.microsoft.com/office/powerpoint/2010/main" val="277959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a:t>
            </a:fld>
            <a:endParaRPr lang="fr-FR"/>
          </a:p>
        </p:txBody>
      </p:sp>
    </p:spTree>
    <p:extLst>
      <p:ext uri="{BB962C8B-B14F-4D97-AF65-F5344CB8AC3E}">
        <p14:creationId xmlns:p14="http://schemas.microsoft.com/office/powerpoint/2010/main" val="97639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dirty="0" smtClean="0">
                <a:latin typeface="Arial" panose="020B0604020202020204" pitchFamily="34" charset="0"/>
                <a:cs typeface="Arial" panose="020B0604020202020204" pitchFamily="34" charset="0"/>
              </a:rPr>
              <a:t>Une dernière chose à savoir </a:t>
            </a:r>
          </a:p>
          <a:p>
            <a:r>
              <a:rPr lang="fr-FR" sz="1100" dirty="0" smtClean="0">
                <a:latin typeface="Arial" panose="020B0604020202020204" pitchFamily="34" charset="0"/>
                <a:cs typeface="Arial" panose="020B0604020202020204" pitchFamily="34" charset="0"/>
              </a:rPr>
              <a:t>L’initiative</a:t>
            </a:r>
            <a:r>
              <a:rPr lang="fr-FR" sz="1100" baseline="0" dirty="0" smtClean="0">
                <a:latin typeface="Arial" panose="020B0604020202020204" pitchFamily="34" charset="0"/>
                <a:cs typeface="Arial" panose="020B0604020202020204" pitchFamily="34" charset="0"/>
              </a:rPr>
              <a:t> ESC se traduit concrètement par un réseau d’échanges de données entre établissements, une application mobile et une identité numérique unique pour les étudiants.</a:t>
            </a:r>
          </a:p>
          <a:p>
            <a:r>
              <a:rPr lang="fr-FR" sz="1100" b="1" baseline="0" dirty="0" smtClean="0">
                <a:latin typeface="Arial" panose="020B0604020202020204" pitchFamily="34" charset="0"/>
                <a:cs typeface="Arial" panose="020B0604020202020204" pitchFamily="34" charset="0"/>
              </a:rPr>
              <a:t>A savoir :</a:t>
            </a:r>
          </a:p>
          <a:p>
            <a:pPr marL="0" indent="0">
              <a:buFontTx/>
              <a:buNone/>
            </a:pPr>
            <a:r>
              <a:rPr lang="fr-FR" sz="1100" baseline="0" dirty="0" smtClean="0">
                <a:latin typeface="Arial" panose="020B0604020202020204" pitchFamily="34" charset="0"/>
                <a:cs typeface="Arial" panose="020B0604020202020204" pitchFamily="34" charset="0"/>
              </a:rPr>
              <a:t>-  le réseau d’échange de données a été initialement conçu dans le cadre d’un projet KA3 Erasmus+ coordonné par la European University Foundation : le projet « Erasmus Without Paper »</a:t>
            </a:r>
          </a:p>
          <a:p>
            <a:pPr marL="0" indent="0">
              <a:buFontTx/>
              <a:buNone/>
            </a:pPr>
            <a:r>
              <a:rPr lang="fr-FR" sz="1100" baseline="0" dirty="0" smtClean="0">
                <a:latin typeface="Arial" panose="020B0604020202020204" pitchFamily="34" charset="0"/>
                <a:cs typeface="Arial" panose="020B0604020202020204" pitchFamily="34" charset="0"/>
              </a:rPr>
              <a:t>-  l’application Erasmus+ a été initialement conçue par la DGEAC et ESN à l’occasion des 30 ans du programme Erasmus (2017)</a:t>
            </a:r>
          </a:p>
          <a:p>
            <a:pPr marL="0" indent="0">
              <a:buFontTx/>
              <a:buNone/>
            </a:pPr>
            <a:r>
              <a:rPr lang="fr-FR" sz="1100" baseline="0" dirty="0" smtClean="0">
                <a:latin typeface="Arial" panose="020B0604020202020204" pitchFamily="34" charset="0"/>
                <a:cs typeface="Arial" panose="020B0604020202020204" pitchFamily="34" charset="0"/>
              </a:rPr>
              <a:t>- l’identité numérique et la reconnaissance du statut étudiant « en 1 clic » est développé dans le cadre d’un projet KA2 Erasmus+ coordonné par un organisme FR (CNOUS) : le projet « Carte Etudiante Européenne »</a:t>
            </a:r>
            <a:endParaRPr lang="fr-FR" sz="1100" dirty="0" smtClean="0">
              <a:latin typeface="Arial" panose="020B0604020202020204" pitchFamily="34" charset="0"/>
              <a:cs typeface="Arial" panose="020B0604020202020204" pitchFamily="34" charset="0"/>
            </a:endParaRPr>
          </a:p>
          <a:p>
            <a:endParaRPr lang="fr-FR" sz="11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10</a:t>
            </a:fld>
            <a:endParaRPr lang="fr-FR"/>
          </a:p>
        </p:txBody>
      </p:sp>
    </p:spTree>
    <p:extLst>
      <p:ext uri="{BB962C8B-B14F-4D97-AF65-F5344CB8AC3E}">
        <p14:creationId xmlns:p14="http://schemas.microsoft.com/office/powerpoint/2010/main" val="85839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FontTx/>
              <a:buNone/>
            </a:pPr>
            <a:r>
              <a:rPr lang="fr-FR" sz="1100" b="1"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De tout cela, ce qu’il y a à retenir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smtClean="0">
                <a:latin typeface="Arial" panose="020B0604020202020204" pitchFamily="34" charset="0"/>
                <a:cs typeface="Arial" panose="020B0604020202020204" pitchFamily="34" charset="0"/>
              </a:rPr>
              <a:t>1. Cohérence </a:t>
            </a:r>
            <a:r>
              <a:rPr lang="fr-FR" sz="1100" dirty="0" smtClean="0">
                <a:latin typeface="Arial" panose="020B0604020202020204" pitchFamily="34" charset="0"/>
                <a:cs typeface="Arial" panose="020B0604020202020204" pitchFamily="34" charset="0"/>
              </a:rPr>
              <a:t>des</a:t>
            </a:r>
            <a:r>
              <a:rPr lang="fr-FR" sz="1100" baseline="0" dirty="0" smtClean="0">
                <a:latin typeface="Arial" panose="020B0604020202020204" pitchFamily="34" charset="0"/>
                <a:cs typeface="Arial" panose="020B0604020202020204" pitchFamily="34" charset="0"/>
              </a:rPr>
              <a:t> politiques / initiatives nationales et européenne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baseline="0" dirty="0" smtClean="0">
                <a:latin typeface="Arial" panose="020B0604020202020204" pitchFamily="34" charset="0"/>
                <a:cs typeface="Arial" panose="020B0604020202020204" pitchFamily="34" charset="0"/>
              </a:rPr>
              <a:t>2. Calendrier </a:t>
            </a:r>
            <a:r>
              <a:rPr lang="fr-FR" sz="1100" baseline="0" dirty="0" smtClean="0">
                <a:latin typeface="Arial" panose="020B0604020202020204" pitchFamily="34" charset="0"/>
                <a:cs typeface="Arial" panose="020B0604020202020204" pitchFamily="34" charset="0"/>
              </a:rPr>
              <a:t>de déploiement qui s’étale sur plusieurs années : pour embarquer tous les EES, à un rythme soutenable. Les fonctionnalités aujourd’hui interconnectées et en service (en bleu foncé sur le schéma).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baseline="0" dirty="0" smtClean="0">
                <a:latin typeface="Arial" panose="020B0604020202020204" pitchFamily="34" charset="0"/>
                <a:cs typeface="Arial" panose="020B0604020202020204" pitchFamily="34" charset="0"/>
              </a:rPr>
              <a:t>3. Seule chose à retenir : la clef d’entrée au dispositif </a:t>
            </a:r>
            <a:r>
              <a:rPr lang="fr-FR" sz="1100" baseline="0" dirty="0" smtClean="0">
                <a:latin typeface="Arial" panose="020B0604020202020204" pitchFamily="34" charset="0"/>
                <a:cs typeface="Arial" panose="020B0604020202020204" pitchFamily="34" charset="0"/>
              </a:rPr>
              <a:t>est l’inscription au </a:t>
            </a:r>
            <a:r>
              <a:rPr lang="fr-FR" sz="1100" b="1" baseline="0" dirty="0" smtClean="0">
                <a:latin typeface="Arial" panose="020B0604020202020204" pitchFamily="34" charset="0"/>
                <a:cs typeface="Arial" panose="020B0604020202020204" pitchFamily="34" charset="0"/>
              </a:rPr>
              <a:t>EWP dashboard </a:t>
            </a:r>
            <a:r>
              <a:rPr lang="fr-FR" sz="1100" baseline="0" dirty="0" smtClean="0">
                <a:latin typeface="Arial" panose="020B0604020202020204" pitchFamily="34" charset="0"/>
                <a:cs typeface="Arial" panose="020B0604020202020204" pitchFamily="34" charset="0"/>
              </a:rPr>
              <a:t>: à partir du moment où l’établissement est connecté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100" baseline="0" dirty="0" smtClean="0">
                <a:latin typeface="Arial" panose="020B0604020202020204" pitchFamily="34" charset="0"/>
                <a:cs typeface="Arial" panose="020B0604020202020204" pitchFamily="34" charset="0"/>
              </a:rPr>
              <a:t>il peut utiliser les fonctionnalités existantes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100" baseline="0" dirty="0" smtClean="0">
                <a:latin typeface="Arial" panose="020B0604020202020204" pitchFamily="34" charset="0"/>
                <a:cs typeface="Arial" panose="020B0604020202020204" pitchFamily="34" charset="0"/>
              </a:rPr>
              <a:t>participer aux tests et donc aux améliorations des développements au fur et à mesure de leur déploiement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100" baseline="0" dirty="0" smtClean="0">
                <a:latin typeface="Arial" panose="020B0604020202020204" pitchFamily="34" charset="0"/>
                <a:cs typeface="Arial" panose="020B0604020202020204" pitchFamily="34" charset="0"/>
              </a:rPr>
              <a:t>et surtout les nouveautés &amp; informations viendront à lui</a:t>
            </a: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11</a:t>
            </a:fld>
            <a:endParaRPr lang="fr-FR"/>
          </a:p>
        </p:txBody>
      </p:sp>
    </p:spTree>
    <p:extLst>
      <p:ext uri="{BB962C8B-B14F-4D97-AF65-F5344CB8AC3E}">
        <p14:creationId xmlns:p14="http://schemas.microsoft.com/office/powerpoint/2010/main" val="61937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smtClean="0">
                <a:latin typeface="Arial" panose="020B0604020202020204" pitchFamily="34" charset="0"/>
                <a:cs typeface="Arial" panose="020B0604020202020204" pitchFamily="34" charset="0"/>
              </a:rPr>
              <a:t>Vidéo </a:t>
            </a:r>
            <a:r>
              <a:rPr lang="fr-FR" sz="1100" baseline="0" dirty="0" smtClean="0">
                <a:latin typeface="Arial" panose="020B0604020202020204" pitchFamily="34" charset="0"/>
                <a:cs typeface="Arial" panose="020B0604020202020204" pitchFamily="34" charset="0"/>
              </a:rPr>
              <a:t>récapitulative de 3 minutes. </a:t>
            </a:r>
          </a:p>
          <a:p>
            <a:endParaRPr lang="fr-FR" sz="1100" baseline="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12</a:t>
            </a:fld>
            <a:endParaRPr lang="fr-FR"/>
          </a:p>
        </p:txBody>
      </p:sp>
    </p:spTree>
    <p:extLst>
      <p:ext uri="{BB962C8B-B14F-4D97-AF65-F5344CB8AC3E}">
        <p14:creationId xmlns:p14="http://schemas.microsoft.com/office/powerpoint/2010/main" val="109863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smtClean="0">
                <a:latin typeface="Arial" panose="020B0604020202020204" pitchFamily="34" charset="0"/>
                <a:cs typeface="Arial" panose="020B0604020202020204" pitchFamily="34" charset="0"/>
              </a:rPr>
              <a:t>Une dernière information avant de passer à</a:t>
            </a:r>
            <a:r>
              <a:rPr lang="fr-FR" sz="1100" baseline="0" dirty="0" smtClean="0">
                <a:latin typeface="Arial" panose="020B0604020202020204" pitchFamily="34" charset="0"/>
                <a:cs typeface="Arial" panose="020B0604020202020204" pitchFamily="34" charset="0"/>
              </a:rPr>
              <a:t> la session de Q/R : ces vidéos font partie d’un ensemble de </a:t>
            </a:r>
            <a:r>
              <a:rPr lang="fr-FR" sz="1100" b="1" baseline="0" dirty="0" smtClean="0">
                <a:latin typeface="Arial" panose="020B0604020202020204" pitchFamily="34" charset="0"/>
                <a:cs typeface="Arial" panose="020B0604020202020204" pitchFamily="34" charset="0"/>
              </a:rPr>
              <a:t>ressources </a:t>
            </a:r>
            <a:r>
              <a:rPr lang="fr-FR" sz="1100" baseline="0" dirty="0" smtClean="0">
                <a:latin typeface="Arial" panose="020B0604020202020204" pitchFamily="34" charset="0"/>
                <a:cs typeface="Arial" panose="020B0604020202020204" pitchFamily="34" charset="0"/>
              </a:rPr>
              <a:t>accessible </a:t>
            </a:r>
            <a:r>
              <a:rPr lang="fr-FR" sz="1100" b="1" baseline="0" dirty="0" smtClean="0">
                <a:latin typeface="Arial" panose="020B0604020202020204" pitchFamily="34" charset="0"/>
                <a:cs typeface="Arial" panose="020B0604020202020204" pitchFamily="34" charset="0"/>
              </a:rPr>
              <a:t>via la page dédié de l’agence FR </a:t>
            </a:r>
            <a:r>
              <a:rPr lang="fr-FR" sz="1100" baseline="0" dirty="0" smtClean="0">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fr-FR" sz="1100" baseline="0" dirty="0" smtClean="0">
                <a:latin typeface="Arial" panose="020B0604020202020204" pitchFamily="34" charset="0"/>
                <a:cs typeface="Arial" panose="020B0604020202020204" pitchFamily="34" charset="0"/>
              </a:rPr>
              <a:t>vidéos de présentation, </a:t>
            </a:r>
          </a:p>
          <a:p>
            <a:pPr marL="628650" lvl="1" indent="-171450">
              <a:buFont typeface="Arial" panose="020B0604020202020204" pitchFamily="34" charset="0"/>
              <a:buChar char="•"/>
            </a:pPr>
            <a:r>
              <a:rPr lang="fr-FR" sz="1100" baseline="0" dirty="0" smtClean="0">
                <a:latin typeface="Arial" panose="020B0604020202020204" pitchFamily="34" charset="0"/>
                <a:cs typeface="Arial" panose="020B0604020202020204" pitchFamily="34" charset="0"/>
              </a:rPr>
              <a:t>flyer en FR er en EN (pour vos partenaires),</a:t>
            </a:r>
          </a:p>
          <a:p>
            <a:pPr marL="628650" lvl="1" indent="-171450">
              <a:buFont typeface="Arial" panose="020B0604020202020204" pitchFamily="34" charset="0"/>
              <a:buChar char="•"/>
            </a:pPr>
            <a:r>
              <a:rPr lang="fr-FR" sz="1100" baseline="0" dirty="0" smtClean="0">
                <a:latin typeface="Arial" panose="020B0604020202020204" pitchFamily="34" charset="0"/>
                <a:cs typeface="Arial" panose="020B0604020202020204" pitchFamily="34" charset="0"/>
              </a:rPr>
              <a:t>tutoriels, </a:t>
            </a:r>
          </a:p>
          <a:p>
            <a:pPr marL="628650" lvl="1" indent="-171450">
              <a:buFont typeface="Arial" panose="020B0604020202020204" pitchFamily="34" charset="0"/>
              <a:buChar char="•"/>
            </a:pPr>
            <a:r>
              <a:rPr lang="fr-FR" sz="1100" baseline="0" dirty="0" smtClean="0">
                <a:latin typeface="Arial" panose="020B0604020202020204" pitchFamily="34" charset="0"/>
                <a:cs typeface="Arial" panose="020B0604020202020204" pitchFamily="34" charset="0"/>
              </a:rPr>
              <a:t>ressources documentaires, </a:t>
            </a:r>
          </a:p>
          <a:p>
            <a:pPr marL="628650" lvl="1" indent="-171450">
              <a:buFont typeface="Arial" panose="020B0604020202020204" pitchFamily="34" charset="0"/>
              <a:buChar char="•"/>
            </a:pPr>
            <a:r>
              <a:rPr lang="fr-FR" sz="1100" baseline="0" dirty="0" smtClean="0">
                <a:latin typeface="Arial" panose="020B0604020202020204" pitchFamily="34" charset="0"/>
                <a:cs typeface="Arial" panose="020B0604020202020204" pitchFamily="34" charset="0"/>
              </a:rPr>
              <a:t>spécifications techniques, </a:t>
            </a:r>
          </a:p>
          <a:p>
            <a:pPr marL="628650" lvl="1" indent="-171450">
              <a:buFont typeface="Arial" panose="020B0604020202020204" pitchFamily="34" charset="0"/>
              <a:buChar char="•"/>
            </a:pPr>
            <a:r>
              <a:rPr lang="fr-FR" sz="1100" baseline="0" dirty="0" smtClean="0">
                <a:latin typeface="Arial" panose="020B0604020202020204" pitchFamily="34" charset="0"/>
                <a:cs typeface="Arial" panose="020B0604020202020204" pitchFamily="34" charset="0"/>
              </a:rPr>
              <a:t>contact pour les différentes briques fonctionnelles. </a:t>
            </a: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13</a:t>
            </a:fld>
            <a:endParaRPr lang="fr-FR"/>
          </a:p>
        </p:txBody>
      </p:sp>
    </p:spTree>
    <p:extLst>
      <p:ext uri="{BB962C8B-B14F-4D97-AF65-F5344CB8AC3E}">
        <p14:creationId xmlns:p14="http://schemas.microsoft.com/office/powerpoint/2010/main" val="3107709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200" b="1" baseline="0" dirty="0" smtClean="0">
                <a:latin typeface="Arial" panose="020B0604020202020204" pitchFamily="34" charset="0"/>
                <a:cs typeface="Arial" panose="020B0604020202020204" pitchFamily="34" charset="0"/>
              </a:rPr>
              <a:t>Vous trouverez ici un lien et un contact direct pour chacune des dimensions de l’Initiative :</a:t>
            </a:r>
          </a:p>
          <a:p>
            <a:pPr marL="171450" indent="-171450">
              <a:buFontTx/>
              <a:buChar char="-"/>
            </a:pPr>
            <a:r>
              <a:rPr lang="fr-FR" sz="1200" baseline="0" dirty="0" smtClean="0">
                <a:latin typeface="Arial" panose="020B0604020202020204" pitchFamily="34" charset="0"/>
                <a:cs typeface="Arial" panose="020B0604020202020204" pitchFamily="34" charset="0"/>
              </a:rPr>
              <a:t>le réseau d’échange de données ;</a:t>
            </a:r>
          </a:p>
          <a:p>
            <a:pPr marL="171450" indent="-171450">
              <a:buFontTx/>
              <a:buChar char="-"/>
            </a:pPr>
            <a:r>
              <a:rPr lang="fr-FR" sz="1200" baseline="0" dirty="0" smtClean="0">
                <a:latin typeface="Arial" panose="020B0604020202020204" pitchFamily="34" charset="0"/>
                <a:cs typeface="Arial" panose="020B0604020202020204" pitchFamily="34" charset="0"/>
              </a:rPr>
              <a:t>l’identité numérique et la reconnaissance du statut de l’étudiant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baseline="0" dirty="0" smtClean="0">
                <a:latin typeface="Arial" panose="020B0604020202020204" pitchFamily="34" charset="0"/>
                <a:cs typeface="Arial" panose="020B0604020202020204" pitchFamily="34" charset="0"/>
              </a:rPr>
              <a:t>l’application Erasmus+.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latin typeface="Arial" panose="020B0604020202020204" pitchFamily="34" charset="0"/>
                <a:cs typeface="Arial" panose="020B0604020202020204" pitchFamily="34" charset="0"/>
              </a:rPr>
              <a:t>Pour avoir accès aux informations en temps réels, les deux conseils que nous pouvons vous donner sont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aseline="0" dirty="0" smtClean="0">
                <a:latin typeface="Arial" panose="020B0604020202020204" pitchFamily="34" charset="0"/>
                <a:cs typeface="Arial" panose="020B0604020202020204" pitchFamily="34" charset="0"/>
              </a:rPr>
              <a:t>De vous abonner au compte </a:t>
            </a:r>
            <a:r>
              <a:rPr lang="fr-FR" sz="1200" b="1" baseline="0" dirty="0" smtClean="0">
                <a:latin typeface="Arial" panose="020B0604020202020204" pitchFamily="34" charset="0"/>
                <a:cs typeface="Arial" panose="020B0604020202020204" pitchFamily="34" charset="0"/>
              </a:rPr>
              <a:t>LINKEDIN ERASMUSWITHOUTPAPER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1" baseline="0" dirty="0" smtClean="0">
                <a:latin typeface="Arial" panose="020B0604020202020204" pitchFamily="34" charset="0"/>
                <a:cs typeface="Arial" panose="020B0604020202020204" pitchFamily="34" charset="0"/>
              </a:rPr>
              <a:t>Et </a:t>
            </a:r>
            <a:r>
              <a:rPr lang="fr-FR" sz="1200" b="1" u="sng" baseline="0" dirty="0" smtClean="0">
                <a:latin typeface="Arial" panose="020B0604020202020204" pitchFamily="34" charset="0"/>
                <a:cs typeface="Arial" panose="020B0604020202020204" pitchFamily="34" charset="0"/>
              </a:rPr>
              <a:t>SURTOUT de vous INSCRIRE AU DASHBOARD EWP, ce qui vous permettra d’utiliser immédiatement les fonctionnalités au fur et à mesure de leur ouverture.</a:t>
            </a: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14</a:t>
            </a:fld>
            <a:endParaRPr lang="fr-FR"/>
          </a:p>
        </p:txBody>
      </p:sp>
    </p:spTree>
    <p:extLst>
      <p:ext uri="{BB962C8B-B14F-4D97-AF65-F5344CB8AC3E}">
        <p14:creationId xmlns:p14="http://schemas.microsoft.com/office/powerpoint/2010/main" val="89884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kern="1200" dirty="0" smtClean="0">
                <a:solidFill>
                  <a:schemeClr val="tx1"/>
                </a:solidFill>
                <a:effectLst/>
                <a:latin typeface="Arial" panose="020B0604020202020204" pitchFamily="34" charset="0"/>
                <a:ea typeface="+mn-ea"/>
                <a:cs typeface="Arial" panose="020B0604020202020204" pitchFamily="34" charset="0"/>
              </a:rPr>
              <a:t>Dans le cadre du déploiement</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 de l’Initiative, sachez que l</a:t>
            </a:r>
            <a:r>
              <a:rPr lang="fr-FR" sz="1100" b="1" kern="1200" dirty="0" smtClean="0">
                <a:solidFill>
                  <a:schemeClr val="tx1"/>
                </a:solidFill>
                <a:effectLst/>
                <a:latin typeface="Arial" panose="020B0604020202020204" pitchFamily="34" charset="0"/>
                <a:ea typeface="+mn-ea"/>
                <a:cs typeface="Arial" panose="020B0604020202020204" pitchFamily="34" charset="0"/>
              </a:rPr>
              <a:t>’Agence Erasmus+</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 France a élaboré un plan d’a</a:t>
            </a:r>
            <a:r>
              <a:rPr lang="fr-FR" sz="1100" b="1" kern="1200" dirty="0" smtClean="0">
                <a:solidFill>
                  <a:schemeClr val="tx1"/>
                </a:solidFill>
                <a:effectLst/>
                <a:latin typeface="Arial" panose="020B0604020202020204" pitchFamily="34" charset="0"/>
                <a:ea typeface="+mn-ea"/>
                <a:cs typeface="Arial" panose="020B0604020202020204" pitchFamily="34" charset="0"/>
              </a:rPr>
              <a:t>ccompagnement des établissements français.</a:t>
            </a:r>
          </a:p>
          <a:p>
            <a:endParaRPr lang="fr-FR" sz="1100" b="1" kern="1200" dirty="0" smtClean="0">
              <a:solidFill>
                <a:schemeClr val="tx1"/>
              </a:solidFill>
              <a:effectLst/>
              <a:latin typeface="Arial" panose="020B0604020202020204" pitchFamily="34" charset="0"/>
              <a:ea typeface="+mn-ea"/>
              <a:cs typeface="Arial" panose="020B0604020202020204" pitchFamily="34" charset="0"/>
            </a:endParaRPr>
          </a:p>
          <a:p>
            <a:r>
              <a:rPr lang="fr-FR" sz="1100" kern="1200" dirty="0" smtClean="0">
                <a:solidFill>
                  <a:schemeClr val="tx1"/>
                </a:solidFill>
                <a:effectLst/>
                <a:latin typeface="Arial" panose="020B0604020202020204" pitchFamily="34" charset="0"/>
                <a:ea typeface="+mn-ea"/>
                <a:cs typeface="Arial" panose="020B0604020202020204" pitchFamily="34" charset="0"/>
              </a:rPr>
              <a:t>Les enjeux sont</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clairs. Il s’agit ;</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d’</a:t>
            </a:r>
            <a:r>
              <a:rPr lang="fr-FR" sz="1100" b="1" kern="1200" dirty="0" smtClean="0">
                <a:solidFill>
                  <a:schemeClr val="tx1"/>
                </a:solidFill>
                <a:effectLst/>
                <a:latin typeface="Arial" panose="020B0604020202020204" pitchFamily="34" charset="0"/>
                <a:ea typeface="+mn-ea"/>
                <a:cs typeface="Arial" panose="020B0604020202020204" pitchFamily="34" charset="0"/>
              </a:rPr>
              <a:t>informer </a:t>
            </a:r>
            <a:r>
              <a:rPr lang="fr-FR" sz="1100" kern="1200" dirty="0" smtClean="0">
                <a:solidFill>
                  <a:schemeClr val="tx1"/>
                </a:solidFill>
                <a:effectLst/>
                <a:latin typeface="Arial" panose="020B0604020202020204" pitchFamily="34" charset="0"/>
                <a:ea typeface="+mn-ea"/>
                <a:cs typeface="Arial" panose="020B0604020202020204" pitchFamily="34" charset="0"/>
              </a:rPr>
              <a:t>les établissements (en premier lieu RI, IT et gouvernance) et les parties prenantes (réseaux concernés de l’enseignement supérieur, structures de mutualisation et de représentation)</a:t>
            </a:r>
          </a:p>
          <a:p>
            <a:pPr marL="628650" lvl="1"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de </a:t>
            </a:r>
            <a:r>
              <a:rPr lang="fr-FR" sz="1100" b="1" kern="1200" dirty="0" smtClean="0">
                <a:solidFill>
                  <a:schemeClr val="tx1"/>
                </a:solidFill>
                <a:effectLst/>
                <a:latin typeface="Arial" panose="020B0604020202020204" pitchFamily="34" charset="0"/>
                <a:ea typeface="+mn-ea"/>
                <a:cs typeface="Arial" panose="020B0604020202020204" pitchFamily="34" charset="0"/>
              </a:rPr>
              <a:t>tester </a:t>
            </a:r>
            <a:r>
              <a:rPr lang="fr-FR" sz="1100" kern="1200" dirty="0" smtClean="0">
                <a:solidFill>
                  <a:schemeClr val="tx1"/>
                </a:solidFill>
                <a:effectLst/>
                <a:latin typeface="Arial" panose="020B0604020202020204" pitchFamily="34" charset="0"/>
                <a:ea typeface="+mn-ea"/>
                <a:cs typeface="Arial" panose="020B0604020202020204" pitchFamily="34" charset="0"/>
              </a:rPr>
              <a:t>dès maintenant les briques fonctionnelles disponibles, dans un objectif d’appropriation mais aussi d’anticipation des adaptations éventuellement à prévoir</a:t>
            </a:r>
          </a:p>
          <a:p>
            <a:pPr marL="628650" lvl="1"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de </a:t>
            </a:r>
            <a:r>
              <a:rPr lang="fr-FR" sz="1100" b="1" kern="1200" dirty="0" smtClean="0">
                <a:solidFill>
                  <a:schemeClr val="tx1"/>
                </a:solidFill>
                <a:effectLst/>
                <a:latin typeface="Arial" panose="020B0604020202020204" pitchFamily="34" charset="0"/>
                <a:ea typeface="+mn-ea"/>
                <a:cs typeface="Arial" panose="020B0604020202020204" pitchFamily="34" charset="0"/>
              </a:rPr>
              <a:t>mutualiser</a:t>
            </a:r>
            <a:r>
              <a:rPr lang="fr-FR" sz="1100" kern="1200" dirty="0" smtClean="0">
                <a:solidFill>
                  <a:schemeClr val="tx1"/>
                </a:solidFill>
                <a:effectLst/>
                <a:latin typeface="Arial" panose="020B0604020202020204" pitchFamily="34" charset="0"/>
                <a:ea typeface="+mn-ea"/>
                <a:cs typeface="Arial" panose="020B0604020202020204" pitchFamily="34" charset="0"/>
              </a:rPr>
              <a:t> les pratiques et les préconisations, entre établissements français et avec la Commission et les équipes de développement.</a:t>
            </a:r>
          </a:p>
          <a:p>
            <a:endParaRPr lang="fr-FR" sz="1100" b="1" kern="1200" dirty="0" smtClean="0">
              <a:solidFill>
                <a:schemeClr val="tx1"/>
              </a:solidFill>
              <a:effectLst/>
              <a:latin typeface="Arial" panose="020B0604020202020204" pitchFamily="34" charset="0"/>
              <a:ea typeface="+mn-ea"/>
              <a:cs typeface="Arial" panose="020B0604020202020204" pitchFamily="34" charset="0"/>
            </a:endParaRPr>
          </a:p>
          <a:p>
            <a:r>
              <a:rPr lang="fr-FR" sz="1100" kern="1200" dirty="0" smtClean="0">
                <a:solidFill>
                  <a:schemeClr val="tx1"/>
                </a:solidFill>
                <a:effectLst/>
                <a:latin typeface="Arial" panose="020B0604020202020204" pitchFamily="34" charset="0"/>
                <a:ea typeface="+mn-ea"/>
                <a:cs typeface="Arial" panose="020B0604020202020204" pitchFamily="34" charset="0"/>
              </a:rPr>
              <a:t>Concrètement, après la conférence nationale « Erasmus </a:t>
            </a:r>
            <a:r>
              <a:rPr lang="fr-FR" sz="1100" kern="1200" dirty="0" err="1" smtClean="0">
                <a:solidFill>
                  <a:schemeClr val="tx1"/>
                </a:solidFill>
                <a:effectLst/>
                <a:latin typeface="Arial" panose="020B0604020202020204" pitchFamily="34" charset="0"/>
                <a:ea typeface="+mn-ea"/>
                <a:cs typeface="Arial" panose="020B0604020202020204" pitchFamily="34" charset="0"/>
              </a:rPr>
              <a:t>going</a:t>
            </a:r>
            <a:r>
              <a:rPr lang="fr-FR" sz="1100" kern="1200" dirty="0" smtClean="0">
                <a:solidFill>
                  <a:schemeClr val="tx1"/>
                </a:solidFill>
                <a:effectLst/>
                <a:latin typeface="Arial" panose="020B0604020202020204" pitchFamily="34" charset="0"/>
                <a:ea typeface="+mn-ea"/>
                <a:cs typeface="Arial" panose="020B0604020202020204" pitchFamily="34" charset="0"/>
              </a:rPr>
              <a:t> Digital » organisée en novembre à Paris (+300 participants), nous proposerons aux EES :</a:t>
            </a:r>
          </a:p>
          <a:p>
            <a:pPr marL="628650" lvl="1"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de disposer</a:t>
            </a:r>
            <a:r>
              <a:rPr lang="fr-FR" sz="1100"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du matériel promotionnel et des </a:t>
            </a:r>
            <a:r>
              <a:rPr lang="fr-FR" sz="1100" kern="1200" dirty="0" smtClean="0">
                <a:solidFill>
                  <a:schemeClr val="tx1"/>
                </a:solidFill>
                <a:effectLst/>
                <a:latin typeface="Arial" panose="020B0604020202020204" pitchFamily="34" charset="0"/>
                <a:ea typeface="+mn-ea"/>
                <a:cs typeface="Arial" panose="020B0604020202020204" pitchFamily="34" charset="0"/>
              </a:rPr>
              <a:t>ressources en ligne que nous venons d’évoquer ;</a:t>
            </a:r>
          </a:p>
          <a:p>
            <a:pPr marL="628650" lvl="1"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de participer à</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des </a:t>
            </a:r>
            <a:r>
              <a:rPr lang="fr-FR" sz="1100" kern="1200" dirty="0" smtClean="0">
                <a:solidFill>
                  <a:schemeClr val="tx1"/>
                </a:solidFill>
                <a:effectLst/>
                <a:latin typeface="Arial" panose="020B0604020202020204" pitchFamily="34" charset="0"/>
                <a:ea typeface="+mn-ea"/>
                <a:cs typeface="Arial" panose="020B0604020202020204" pitchFamily="34" charset="0"/>
              </a:rPr>
              <a:t>journées d’information,</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rPr>
              <a:t>aux </a:t>
            </a:r>
            <a:r>
              <a:rPr lang="fr-FR" sz="1100" kern="1200" dirty="0" err="1" smtClean="0">
                <a:solidFill>
                  <a:schemeClr val="tx1"/>
                </a:solidFill>
                <a:effectLst/>
                <a:latin typeface="Arial" panose="020B0604020202020204" pitchFamily="34" charset="0"/>
                <a:ea typeface="+mn-ea"/>
                <a:cs typeface="Arial" panose="020B0604020202020204" pitchFamily="34" charset="0"/>
              </a:rPr>
              <a:t>webinars</a:t>
            </a:r>
            <a:r>
              <a:rPr lang="fr-FR" sz="1100" kern="1200" dirty="0" smtClean="0">
                <a:solidFill>
                  <a:schemeClr val="tx1"/>
                </a:solidFill>
                <a:effectLst/>
                <a:latin typeface="Arial" panose="020B0604020202020204" pitchFamily="34" charset="0"/>
                <a:ea typeface="+mn-ea"/>
                <a:cs typeface="Arial" panose="020B0604020202020204" pitchFamily="34" charset="0"/>
              </a:rPr>
              <a:t> prévus par la Commission européenne, et</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à des ateliers dédiés (notamment dans le cadre de la conférence annuelle de l’Agence organisée le </a:t>
            </a:r>
            <a:r>
              <a:rPr lang="fr-FR" sz="1100" b="1" kern="1200" dirty="0" smtClean="0">
                <a:solidFill>
                  <a:schemeClr val="tx1"/>
                </a:solidFill>
                <a:effectLst/>
                <a:latin typeface="Arial" panose="020B0604020202020204" pitchFamily="34" charset="0"/>
                <a:ea typeface="+mn-ea"/>
                <a:cs typeface="Arial" panose="020B0604020202020204" pitchFamily="34" charset="0"/>
              </a:rPr>
              <a:t>8 juin à Strasbourg </a:t>
            </a:r>
            <a:r>
              <a:rPr lang="fr-FR" sz="1100" kern="1200" dirty="0" smtClean="0">
                <a:solidFill>
                  <a:schemeClr val="tx1"/>
                </a:solidFill>
                <a:effectLst/>
                <a:latin typeface="Arial" panose="020B0604020202020204" pitchFamily="34" charset="0"/>
                <a:ea typeface="+mn-ea"/>
                <a:cs typeface="Arial" panose="020B0604020202020204" pitchFamily="34" charset="0"/>
              </a:rPr>
              <a:t>en partenariat avec l’agence allemande DAAD et des journées « Enseignement supérieur » organisées </a:t>
            </a:r>
            <a:r>
              <a:rPr lang="fr-FR" sz="1100" b="1" kern="1200" dirty="0" smtClean="0">
                <a:solidFill>
                  <a:schemeClr val="tx1"/>
                </a:solidFill>
                <a:effectLst/>
                <a:latin typeface="Arial" panose="020B0604020202020204" pitchFamily="34" charset="0"/>
                <a:ea typeface="+mn-ea"/>
                <a:cs typeface="Arial" panose="020B0604020202020204" pitchFamily="34" charset="0"/>
              </a:rPr>
              <a:t>les  29&amp;30 juin à </a:t>
            </a:r>
            <a:r>
              <a:rPr lang="fr-FR" sz="1100" b="1" kern="1200" dirty="0" err="1" smtClean="0">
                <a:solidFill>
                  <a:schemeClr val="tx1"/>
                </a:solidFill>
                <a:effectLst/>
                <a:latin typeface="Arial" panose="020B0604020202020204" pitchFamily="34" charset="0"/>
                <a:ea typeface="+mn-ea"/>
                <a:cs typeface="Arial" panose="020B0604020202020204" pitchFamily="34" charset="0"/>
              </a:rPr>
              <a:t>Bdx</a:t>
            </a:r>
            <a:r>
              <a:rPr lang="fr-FR" sz="1100" b="1"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fr-FR" sz="1100" b="0" kern="1200" dirty="0" smtClean="0">
                <a:solidFill>
                  <a:schemeClr val="tx1"/>
                </a:solidFill>
                <a:effectLst/>
                <a:latin typeface="Arial" panose="020B0604020202020204" pitchFamily="34" charset="0"/>
                <a:ea typeface="+mn-ea"/>
                <a:cs typeface="Arial" panose="020B0604020202020204" pitchFamily="34" charset="0"/>
              </a:rPr>
              <a:t>d’intégrer </a:t>
            </a:r>
            <a:r>
              <a:rPr lang="fr-FR" sz="1100" kern="1200" dirty="0" smtClean="0">
                <a:solidFill>
                  <a:schemeClr val="tx1"/>
                </a:solidFill>
                <a:effectLst/>
                <a:latin typeface="Arial" panose="020B0604020202020204" pitchFamily="34" charset="0"/>
                <a:ea typeface="+mn-ea"/>
                <a:cs typeface="Arial" panose="020B0604020202020204" pitchFamily="34" charset="0"/>
              </a:rPr>
              <a:t>un groupe d’utilisateurs test, sur le principe d’un binôme RI-IT et dans la limite d’une dizaine d’établissements. La composition devra également refléter les 3 cas de figure techniques : gestion de la mobilité Erasmus sans SI, avec SI propre et avec solution commerciale tierce. Deux réunions présentielles sont prévues à Paris, au printemps et à l’automne 2020. </a:t>
            </a:r>
          </a:p>
          <a:p>
            <a:endParaRPr lang="fr-FR" sz="1100" b="1"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baseline="0" dirty="0" smtClean="0">
                <a:latin typeface="Arial" panose="020B0604020202020204" pitchFamily="34" charset="0"/>
                <a:cs typeface="Arial" panose="020B0604020202020204" pitchFamily="34" charset="0"/>
              </a:rPr>
              <a:t>Sachez enfin qu’</a:t>
            </a:r>
            <a:r>
              <a:rPr lang="fr-FR" sz="1100" baseline="0" dirty="0" smtClean="0">
                <a:latin typeface="Arial" panose="020B0604020202020204" pitchFamily="34" charset="0"/>
                <a:cs typeface="Arial" panose="020B0604020202020204" pitchFamily="34" charset="0"/>
              </a:rPr>
              <a:t>au-delà des réseaux RI, l’Agence travaille en collaboration avec les principaux acteurs et réseaux informatiques &amp; numérique du supérieur : [CNOUS] AMUE, A.DSI (Association des Directeurs des Services Informatiques), CSIER (réseau des Services Informatiques), CNCEU (Comité National des Cartes Etudiantes et de leurs Usages), l’Association VPNUM (Vice-présidents Numérique des universités).  </a:t>
            </a:r>
          </a:p>
          <a:p>
            <a:pPr marL="0" indent="0">
              <a:buFontTx/>
              <a:buNone/>
            </a:pPr>
            <a:endParaRPr lang="fr-FR" sz="1100" baseline="0" dirty="0" smtClean="0">
              <a:latin typeface="Arial" panose="020B0604020202020204" pitchFamily="34" charset="0"/>
              <a:cs typeface="Arial" panose="020B0604020202020204" pitchFamily="34" charset="0"/>
            </a:endParaRPr>
          </a:p>
          <a:p>
            <a:endParaRPr lang="fr-FR" sz="1100" baseline="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15</a:t>
            </a:fld>
            <a:endParaRPr lang="fr-FR"/>
          </a:p>
        </p:txBody>
      </p:sp>
    </p:spTree>
    <p:extLst>
      <p:ext uri="{BB962C8B-B14F-4D97-AF65-F5344CB8AC3E}">
        <p14:creationId xmlns:p14="http://schemas.microsoft.com/office/powerpoint/2010/main" val="142653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smtClean="0">
                <a:latin typeface="Arial" panose="020B0604020202020204" pitchFamily="34" charset="0"/>
                <a:cs typeface="Arial" panose="020B0604020202020204" pitchFamily="34" charset="0"/>
              </a:rPr>
              <a:t>Session de Questions-Réponses</a:t>
            </a:r>
            <a:endParaRPr lang="fr-FR" sz="11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16</a:t>
            </a:fld>
            <a:endParaRPr lang="fr-FR"/>
          </a:p>
        </p:txBody>
      </p:sp>
    </p:spTree>
    <p:extLst>
      <p:ext uri="{BB962C8B-B14F-4D97-AF65-F5344CB8AC3E}">
        <p14:creationId xmlns:p14="http://schemas.microsoft.com/office/powerpoint/2010/main" val="198592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smtClean="0">
                <a:latin typeface="Arial" panose="020B0604020202020204" pitchFamily="34" charset="0"/>
                <a:cs typeface="Arial" panose="020B0604020202020204" pitchFamily="34" charset="0"/>
              </a:rPr>
              <a:t>Vidéo finale</a:t>
            </a:r>
            <a:endParaRPr lang="fr-FR" sz="11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17</a:t>
            </a:fld>
            <a:endParaRPr lang="fr-FR"/>
          </a:p>
        </p:txBody>
      </p:sp>
    </p:spTree>
    <p:extLst>
      <p:ext uri="{BB962C8B-B14F-4D97-AF65-F5344CB8AC3E}">
        <p14:creationId xmlns:p14="http://schemas.microsoft.com/office/powerpoint/2010/main" val="3186668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i="1" dirty="0" smtClean="0"/>
          </a:p>
          <a:p>
            <a:r>
              <a:rPr lang="fr-FR" b="1" i="1" dirty="0" smtClean="0"/>
              <a:t>Fin de session</a:t>
            </a:r>
            <a:endParaRPr lang="fr-FR" dirty="0"/>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18</a:t>
            </a:fld>
            <a:endParaRPr lang="fr-FR"/>
          </a:p>
        </p:txBody>
      </p:sp>
    </p:spTree>
    <p:extLst>
      <p:ext uri="{BB962C8B-B14F-4D97-AF65-F5344CB8AC3E}">
        <p14:creationId xmlns:p14="http://schemas.microsoft.com/office/powerpoint/2010/main" val="1295959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Annexe 1</a:t>
            </a:r>
            <a:endParaRPr lang="fr-FR" dirty="0"/>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19</a:t>
            </a:fld>
            <a:endParaRPr lang="fr-FR"/>
          </a:p>
        </p:txBody>
      </p:sp>
    </p:spTree>
    <p:extLst>
      <p:ext uri="{BB962C8B-B14F-4D97-AF65-F5344CB8AC3E}">
        <p14:creationId xmlns:p14="http://schemas.microsoft.com/office/powerpoint/2010/main" val="29439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dirty="0" smtClean="0">
                <a:latin typeface="Arial" panose="020B0604020202020204" pitchFamily="34" charset="0"/>
                <a:cs typeface="Arial" panose="020B0604020202020204" pitchFamily="34" charset="0"/>
              </a:rPr>
              <a:t>Ce webinaire</a:t>
            </a:r>
            <a:r>
              <a:rPr lang="fr-FR" sz="1100" b="1" baseline="0" dirty="0" smtClean="0">
                <a:latin typeface="Arial" panose="020B0604020202020204" pitchFamily="34" charset="0"/>
                <a:cs typeface="Arial" panose="020B0604020202020204" pitchFamily="34" charset="0"/>
              </a:rPr>
              <a:t> se donne 3 objectifs :</a:t>
            </a:r>
          </a:p>
          <a:p>
            <a:pPr marL="685800" lvl="1" indent="-228600">
              <a:buFont typeface="+mj-lt"/>
              <a:buAutoNum type="arabicPeriod"/>
            </a:pPr>
            <a:r>
              <a:rPr lang="fr-FR" sz="1100" kern="1200" dirty="0" smtClean="0">
                <a:solidFill>
                  <a:schemeClr val="tx1"/>
                </a:solidFill>
                <a:effectLst/>
                <a:latin typeface="Arial" panose="020B0604020202020204" pitchFamily="34" charset="0"/>
                <a:ea typeface="+mn-ea"/>
                <a:cs typeface="Arial" panose="020B0604020202020204" pitchFamily="34" charset="0"/>
              </a:rPr>
              <a:t>Vous présenter</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rPr>
              <a:t>l’ensemble des dimensions de l’Initiative Carte Etudiante Européenne (que nous appellerons « l’Initiative)</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rPr>
              <a:t>;</a:t>
            </a:r>
          </a:p>
          <a:p>
            <a:pPr marL="685800" lvl="1" indent="-228600">
              <a:buFont typeface="+mj-lt"/>
              <a:buAutoNum type="arabicPeriod"/>
            </a:pPr>
            <a:r>
              <a:rPr lang="fr-FR" sz="1100" kern="1200" dirty="0" smtClean="0">
                <a:solidFill>
                  <a:schemeClr val="tx1"/>
                </a:solidFill>
                <a:effectLst/>
                <a:latin typeface="Arial" panose="020B0604020202020204" pitchFamily="34" charset="0"/>
                <a:ea typeface="+mn-ea"/>
                <a:cs typeface="Arial" panose="020B0604020202020204" pitchFamily="34" charset="0"/>
              </a:rPr>
              <a:t>Vous informer du calendrier de déploiement prévu par la Commission européenne ;</a:t>
            </a:r>
          </a:p>
          <a:p>
            <a:pPr marL="685800" lvl="1" indent="-228600">
              <a:buFont typeface="+mj-lt"/>
              <a:buAutoNum type="arabicPeriod"/>
            </a:pPr>
            <a:r>
              <a:rPr lang="fr-FR" sz="1100" kern="1200" dirty="0" smtClean="0">
                <a:solidFill>
                  <a:schemeClr val="tx1"/>
                </a:solidFill>
                <a:effectLst/>
                <a:latin typeface="Arial" panose="020B0604020202020204" pitchFamily="34" charset="0"/>
                <a:ea typeface="+mn-ea"/>
                <a:cs typeface="Arial" panose="020B0604020202020204" pitchFamily="34" charset="0"/>
              </a:rPr>
              <a:t>Vous indiquer où trouver les ressources dont vous pouvez avoir</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besoin.</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r>
              <a:rPr lang="fr-FR" sz="1100" kern="1200" dirty="0" smtClean="0">
                <a:solidFill>
                  <a:schemeClr val="tx1"/>
                </a:solidFill>
                <a:effectLst/>
                <a:latin typeface="Arial" panose="020B0604020202020204" pitchFamily="34" charset="0"/>
                <a:ea typeface="+mn-ea"/>
                <a:cs typeface="Arial" panose="020B0604020202020204" pitchFamily="34" charset="0"/>
              </a:rPr>
              <a:t>Cette session</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s’organisera en différents temps :</a:t>
            </a:r>
          </a:p>
          <a:p>
            <a:pPr marL="171450" lvl="0" indent="-171450">
              <a:buFontTx/>
              <a:buChar cha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Une présentation de l’initiative, avec la diffusion d’une vidéo ;</a:t>
            </a:r>
          </a:p>
          <a:p>
            <a:pPr marL="171450" lvl="0" indent="-171450">
              <a:buFontTx/>
              <a:buChar cha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La présentation des ressources disponibles ;</a:t>
            </a:r>
          </a:p>
          <a:p>
            <a:pPr marL="171450" lvl="0" indent="-171450">
              <a:buFontTx/>
              <a:buChar cha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Puis la session de Q/R qui s’effectuera via le chat de ce webinaire ;</a:t>
            </a:r>
          </a:p>
          <a:p>
            <a:pPr marL="171450" lvl="0" indent="-171450">
              <a:buFontTx/>
              <a:buChar cha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Avec une fin de session prévue aux alentours de 15h30 / 15h45 </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pPr marL="0" lvl="0" indent="0">
              <a:buFont typeface="+mj-lt"/>
              <a:buNone/>
            </a:pPr>
            <a:r>
              <a:rPr lang="fr-FR" sz="1100" kern="1200" dirty="0" smtClean="0">
                <a:solidFill>
                  <a:schemeClr val="tx1"/>
                </a:solidFill>
                <a:effectLst/>
                <a:latin typeface="Arial" panose="020B0604020202020204" pitchFamily="34" charset="0"/>
                <a:ea typeface="+mn-ea"/>
                <a:cs typeface="Arial" panose="020B0604020202020204" pitchFamily="34" charset="0"/>
              </a:rPr>
              <a:t>Deux précisions</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avant de commencer :</a:t>
            </a:r>
          </a:p>
          <a:p>
            <a:pPr marL="171450" lvl="0"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Nous vous rappelons</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que ce webinaire n’abordera pas la dimension technique des différents services de l’initiative ;</a:t>
            </a:r>
          </a:p>
          <a:p>
            <a:pPr marL="171450" lvl="0" indent="-171450">
              <a:buFont typeface="Arial" panose="020B0604020202020204" pitchFamily="34" charset="0"/>
              <a:buChar cha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Le support de ce webinaire sera prochainement publié que le site de l’Agence, sur lequel vous retrouverez également une rubrique FAQ qui sera consolidée à partir des questions que vous nous poserez aujourd’hui.</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2</a:t>
            </a:fld>
            <a:endParaRPr lang="fr-FR"/>
          </a:p>
        </p:txBody>
      </p:sp>
    </p:spTree>
    <p:extLst>
      <p:ext uri="{BB962C8B-B14F-4D97-AF65-F5344CB8AC3E}">
        <p14:creationId xmlns:p14="http://schemas.microsoft.com/office/powerpoint/2010/main" val="2685335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Annexe 2</a:t>
            </a:r>
            <a:endParaRPr lang="fr-FR" dirty="0"/>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20</a:t>
            </a:fld>
            <a:endParaRPr lang="fr-FR"/>
          </a:p>
        </p:txBody>
      </p:sp>
    </p:spTree>
    <p:extLst>
      <p:ext uri="{BB962C8B-B14F-4D97-AF65-F5344CB8AC3E}">
        <p14:creationId xmlns:p14="http://schemas.microsoft.com/office/powerpoint/2010/main" val="2912444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Annexe 3</a:t>
            </a:r>
            <a:endParaRPr lang="fr-FR" dirty="0"/>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21</a:t>
            </a:fld>
            <a:endParaRPr lang="fr-FR"/>
          </a:p>
        </p:txBody>
      </p:sp>
    </p:spTree>
    <p:extLst>
      <p:ext uri="{BB962C8B-B14F-4D97-AF65-F5344CB8AC3E}">
        <p14:creationId xmlns:p14="http://schemas.microsoft.com/office/powerpoint/2010/main" val="195177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dirty="0" smtClean="0">
                <a:solidFill>
                  <a:schemeClr val="tx1"/>
                </a:solidFill>
                <a:latin typeface="Arial" panose="020B0604020202020204" pitchFamily="34" charset="0"/>
                <a:cs typeface="Arial" panose="020B0604020202020204" pitchFamily="34" charset="0"/>
              </a:rPr>
              <a:t>L’Initiative Carte Etudiante</a:t>
            </a:r>
            <a:r>
              <a:rPr lang="fr-FR" sz="1100" b="1" baseline="0" dirty="0" smtClean="0">
                <a:solidFill>
                  <a:schemeClr val="tx1"/>
                </a:solidFill>
                <a:latin typeface="Arial" panose="020B0604020202020204" pitchFamily="34" charset="0"/>
                <a:cs typeface="Arial" panose="020B0604020202020204" pitchFamily="34" charset="0"/>
              </a:rPr>
              <a:t> Européenne correspond au processus de</a:t>
            </a:r>
            <a:r>
              <a:rPr lang="fr-FR" sz="1100" b="1" dirty="0" smtClean="0"/>
              <a:t> dématérialisation des procédures administratives pour la mobilité étudiante Erasmus+.</a:t>
            </a:r>
            <a:r>
              <a:rPr lang="fr-FR" sz="1100" b="1" baseline="0" dirty="0" smtClean="0"/>
              <a:t> </a:t>
            </a:r>
            <a:r>
              <a:rPr lang="fr-FR" sz="1100" b="0" baseline="0" dirty="0" smtClean="0"/>
              <a:t>Elle a été à ce titre spécialement calibrée pour les enjeux du nouveau programme Erasmus+ 2021/2027.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solidFill>
                  <a:schemeClr val="tx1"/>
                </a:solidFill>
                <a:latin typeface="Arial" panose="020B0604020202020204" pitchFamily="34" charset="0"/>
                <a:cs typeface="Arial" panose="020B0604020202020204" pitchFamily="34" charset="0"/>
              </a:rPr>
              <a:t>Vous avez d’ores et déjà dû constater que l’Initiative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aseline="0" dirty="0" smtClean="0">
                <a:solidFill>
                  <a:schemeClr val="tx1"/>
                </a:solidFill>
                <a:latin typeface="Arial" panose="020B0604020202020204" pitchFamily="34" charset="0"/>
                <a:cs typeface="Arial" panose="020B0604020202020204" pitchFamily="34" charset="0"/>
              </a:rPr>
              <a:t>est mentionnée dans le courrier transmis le 25 février par la Commission européenne aux EES </a:t>
            </a:r>
            <a:r>
              <a:rPr lang="fr-FR" sz="1100" baseline="0" dirty="0" err="1" smtClean="0">
                <a:solidFill>
                  <a:schemeClr val="tx1"/>
                </a:solidFill>
                <a:latin typeface="Arial" panose="020B0604020202020204" pitchFamily="34" charset="0"/>
                <a:cs typeface="Arial" panose="020B0604020202020204" pitchFamily="34" charset="0"/>
              </a:rPr>
              <a:t>chartés</a:t>
            </a:r>
            <a:r>
              <a:rPr lang="fr-FR" sz="1100" baseline="0" dirty="0" smtClean="0">
                <a:solidFill>
                  <a:schemeClr val="tx1"/>
                </a:solidFill>
                <a:latin typeface="Arial" panose="020B0604020202020204" pitchFamily="34" charset="0"/>
                <a:cs typeface="Arial" panose="020B060402020202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aseline="0" dirty="0" smtClean="0">
                <a:solidFill>
                  <a:schemeClr val="tx1"/>
                </a:solidFill>
                <a:latin typeface="Arial" panose="020B0604020202020204" pitchFamily="34" charset="0"/>
                <a:cs typeface="Arial" panose="020B0604020202020204" pitchFamily="34" charset="0"/>
              </a:rPr>
              <a:t>est intégrée dans le nouvel appel ECHE en cours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aseline="0" dirty="0" smtClean="0">
                <a:solidFill>
                  <a:schemeClr val="tx1"/>
                </a:solidFill>
                <a:latin typeface="Arial" panose="020B0604020202020204" pitchFamily="34" charset="0"/>
                <a:cs typeface="Arial" panose="020B0604020202020204" pitchFamily="34" charset="0"/>
              </a:rPr>
              <a:t>est intégrée dans le nouveau format de l’AII.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100" b="1" baseline="0" dirty="0" smtClean="0">
              <a:solidFill>
                <a:schemeClr val="tx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3</a:t>
            </a:fld>
            <a:endParaRPr lang="fr-FR"/>
          </a:p>
        </p:txBody>
      </p:sp>
    </p:spTree>
    <p:extLst>
      <p:ext uri="{BB962C8B-B14F-4D97-AF65-F5344CB8AC3E}">
        <p14:creationId xmlns:p14="http://schemas.microsoft.com/office/powerpoint/2010/main" val="313775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Arial" panose="020B0604020202020204" pitchFamily="34" charset="0"/>
                <a:ea typeface="+mn-ea"/>
                <a:cs typeface="Arial" panose="020B0604020202020204" pitchFamily="34" charset="0"/>
              </a:rPr>
              <a:t>L’initiative est façonnée pour </a:t>
            </a:r>
            <a:r>
              <a:rPr lang="fr-FR" sz="1100" b="1" kern="1200" dirty="0" smtClean="0">
                <a:solidFill>
                  <a:schemeClr val="tx1"/>
                </a:solidFill>
                <a:effectLst/>
                <a:latin typeface="Arial" panose="020B0604020202020204" pitchFamily="34" charset="0"/>
                <a:ea typeface="+mn-ea"/>
                <a:cs typeface="Arial" panose="020B0604020202020204" pitchFamily="34" charset="0"/>
              </a:rPr>
              <a:t>Erasmus 2021-2027 </a:t>
            </a:r>
            <a:r>
              <a:rPr lang="fr-FR" sz="1100" kern="1200" dirty="0" smtClean="0">
                <a:solidFill>
                  <a:schemeClr val="tx1"/>
                </a:solidFill>
                <a:effectLst/>
                <a:latin typeface="Arial" panose="020B0604020202020204" pitchFamily="34" charset="0"/>
                <a:ea typeface="+mn-ea"/>
                <a:cs typeface="Arial" panose="020B0604020202020204" pitchFamily="34" charset="0"/>
              </a:rPr>
              <a:t>et</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constitue un des éléments de la stratégie pour un </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Espace Européen de l’Education</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endParaRPr>
          </a:p>
          <a:p>
            <a:r>
              <a:rPr lang="fr-FR" sz="1100" b="1" dirty="0" smtClean="0">
                <a:latin typeface="Arial" panose="020B0604020202020204" pitchFamily="34" charset="0"/>
                <a:cs typeface="Arial" panose="020B0604020202020204" pitchFamily="34" charset="0"/>
                <a:sym typeface="Wingdings" panose="05000000000000000000" pitchFamily="2" charset="2"/>
              </a:rPr>
              <a:t> D’abord parce</a:t>
            </a:r>
            <a:r>
              <a:rPr lang="fr-FR" sz="1100" b="1" baseline="0" dirty="0" smtClean="0">
                <a:latin typeface="Arial" panose="020B0604020202020204" pitchFamily="34" charset="0"/>
                <a:cs typeface="Arial" panose="020B0604020202020204" pitchFamily="34" charset="0"/>
                <a:sym typeface="Wingdings" panose="05000000000000000000" pitchFamily="2" charset="2"/>
              </a:rPr>
              <a:t> que si le budget et le nombre de mobilité </a:t>
            </a:r>
            <a:r>
              <a:rPr lang="fr-FR" sz="1100" baseline="0" dirty="0" smtClean="0">
                <a:latin typeface="Arial" panose="020B0604020202020204" pitchFamily="34" charset="0"/>
                <a:cs typeface="Arial" panose="020B0604020202020204" pitchFamily="34" charset="0"/>
              </a:rPr>
              <a:t>augmentent, nous ne pouvons plus nous permettre de passer autant de temps sur des tâches qui peuvent être automatisées = l’Initiative digitalise </a:t>
            </a:r>
            <a:r>
              <a:rPr lang="fr-FR" sz="1100" kern="1200" dirty="0" smtClean="0">
                <a:solidFill>
                  <a:schemeClr val="tx1"/>
                </a:solidFill>
                <a:effectLst/>
                <a:latin typeface="Arial" panose="020B0604020202020204" pitchFamily="34" charset="0"/>
                <a:ea typeface="+mn-ea"/>
                <a:cs typeface="Arial" panose="020B0604020202020204" pitchFamily="34" charset="0"/>
              </a:rPr>
              <a:t>les processus les plus chronophages de la mobilité des étudiants pour les coordinateurs MOB</a:t>
            </a:r>
          </a:p>
          <a:p>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r>
              <a:rPr lang="fr-FR" sz="1100" b="1" dirty="0" smtClean="0">
                <a:latin typeface="Arial" panose="020B0604020202020204" pitchFamily="34" charset="0"/>
                <a:cs typeface="Arial" panose="020B0604020202020204" pitchFamily="34" charset="0"/>
                <a:sym typeface="Wingdings" panose="05000000000000000000" pitchFamily="2" charset="2"/>
              </a:rPr>
              <a:t> Ensuite,</a:t>
            </a:r>
            <a:r>
              <a:rPr lang="fr-FR" sz="1100" b="1" baseline="0" dirty="0" smtClean="0">
                <a:latin typeface="Arial" panose="020B0604020202020204" pitchFamily="34" charset="0"/>
                <a:cs typeface="Arial" panose="020B0604020202020204" pitchFamily="34" charset="0"/>
                <a:sym typeface="Wingdings" panose="05000000000000000000" pitchFamily="2" charset="2"/>
              </a:rPr>
              <a:t> si l’ambition </a:t>
            </a:r>
            <a:r>
              <a:rPr lang="fr-FR" sz="1100" kern="1200" dirty="0" smtClean="0">
                <a:solidFill>
                  <a:schemeClr val="tx1"/>
                </a:solidFill>
                <a:effectLst/>
                <a:latin typeface="Arial" panose="020B0604020202020204" pitchFamily="34" charset="0"/>
                <a:ea typeface="+mn-ea"/>
                <a:cs typeface="Arial" panose="020B0604020202020204" pitchFamily="34" charset="0"/>
              </a:rPr>
              <a:t>d’Erasmus est d’être encore</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plus inclusif, s’ouvrir </a:t>
            </a:r>
            <a:r>
              <a:rPr lang="fr-FR" sz="1100" kern="1200" dirty="0" smtClean="0">
                <a:solidFill>
                  <a:schemeClr val="tx1"/>
                </a:solidFill>
                <a:effectLst/>
                <a:latin typeface="Arial" panose="020B0604020202020204" pitchFamily="34" charset="0"/>
                <a:ea typeface="+mn-ea"/>
                <a:cs typeface="Arial" panose="020B0604020202020204" pitchFamily="34" charset="0"/>
              </a:rPr>
              <a:t>à de nouveaux publics, tous les établissements, petits et</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grands, doivent être outillés pour gérer de la mobilité Erasmus  = l’Initiative est conçue pour s’adapter à la diversité des établissements en Europe et pour fluidifier et accélérer l’accès des étudiants aux services, et en premier lieu les services sociaux (bourses, logements, restauration).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L’une des motivations profondes de l’Initiative est de favoriser le </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sentiment d’appartenance européenne </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l’européanisation de la carte et des services ETU seront concrétisations à forte portée symbolique de l’identité et de l’appartenance à une communauté étudiante européenne. </a:t>
            </a:r>
            <a:endParaRPr lang="fr-FR" sz="1100" dirty="0" smtClean="0">
              <a:latin typeface="Arial" panose="020B0604020202020204" pitchFamily="34" charset="0"/>
              <a:cs typeface="Arial" panose="020B0604020202020204" pitchFamily="34" charset="0"/>
            </a:endParaRPr>
          </a:p>
          <a:p>
            <a:endParaRPr lang="fr-FR" sz="1100" kern="1200" baseline="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Wingdings" panose="05000000000000000000" pitchFamily="2" charset="2"/>
              <a:buChar char="è"/>
            </a:pPr>
            <a:r>
              <a:rPr lang="fr-FR" sz="1100" b="1" dirty="0" smtClean="0">
                <a:latin typeface="Arial" panose="020B0604020202020204" pitchFamily="34" charset="0"/>
                <a:cs typeface="Arial" panose="020B0604020202020204" pitchFamily="34" charset="0"/>
                <a:sym typeface="Wingdings" panose="05000000000000000000" pitchFamily="2" charset="2"/>
              </a:rPr>
              <a:t>Enfin,</a:t>
            </a:r>
            <a:r>
              <a:rPr lang="fr-FR" sz="1100" b="1" baseline="0" dirty="0" smtClean="0">
                <a:latin typeface="Arial" panose="020B0604020202020204" pitchFamily="34" charset="0"/>
                <a:cs typeface="Arial" panose="020B0604020202020204" pitchFamily="34" charset="0"/>
                <a:sym typeface="Wingdings" panose="05000000000000000000" pitchFamily="2" charset="2"/>
              </a:rPr>
              <a:t> l</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’Initiative Carte Etudiante Européenne contribue à l’objectif « Green Erasmus , c’est-à-dire à la limitation de l’empreinte carbone du programme </a:t>
            </a:r>
          </a:p>
          <a:p>
            <a:pPr marL="171450" indent="-171450">
              <a:buFont typeface="Wingdings" panose="05000000000000000000" pitchFamily="2" charset="2"/>
              <a:buChar char="è"/>
            </a:pPr>
            <a:r>
              <a:rPr lang="fr-FR" sz="1100" b="1"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Et surtout </a:t>
            </a:r>
            <a:r>
              <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l’Initiative </a:t>
            </a:r>
            <a:r>
              <a:rPr lang="fr-FR" sz="1100" dirty="0" smtClean="0">
                <a:effectLst/>
                <a:latin typeface="Arial" panose="020B0604020202020204" pitchFamily="34" charset="0"/>
                <a:ea typeface="Calibri" panose="020F0502020204030204" pitchFamily="34" charset="0"/>
                <a:cs typeface="Arial" panose="020B0604020202020204" pitchFamily="34" charset="0"/>
              </a:rPr>
              <a:t>Carte Etudiante Européenne s’inscrit dans le mouvement global de digitalisation. Notamment la</a:t>
            </a:r>
            <a:r>
              <a:rPr lang="fr-FR" sz="1100" baseline="0" dirty="0" smtClean="0">
                <a:effectLst/>
                <a:latin typeface="Arial" panose="020B0604020202020204" pitchFamily="34" charset="0"/>
                <a:ea typeface="Calibri" panose="020F0502020204030204" pitchFamily="34" charset="0"/>
                <a:cs typeface="Arial" panose="020B0604020202020204" pitchFamily="34" charset="0"/>
              </a:rPr>
              <a:t> stratégie communautaire qui vise « une Europe adaptée à l’ère numérique » à l’horizon 2024. </a:t>
            </a:r>
          </a:p>
          <a:p>
            <a:pPr marL="171450" indent="-171450">
              <a:buFont typeface="Wingdings" panose="05000000000000000000" pitchFamily="2" charset="2"/>
              <a:buChar char="è"/>
            </a:pPr>
            <a:endParaRPr lang="fr-FR" sz="1100" baseline="0" dirty="0" smtClean="0">
              <a:effectLst/>
              <a:latin typeface="Arial" panose="020B0604020202020204" pitchFamily="34" charset="0"/>
              <a:ea typeface="Calibri" panose="020F0502020204030204" pitchFamily="34" charset="0"/>
              <a:cs typeface="Arial" panose="020B0604020202020204" pitchFamily="34" charset="0"/>
            </a:endParaRPr>
          </a:p>
          <a:p>
            <a:pPr marL="0" indent="0">
              <a:buFont typeface="Wingdings" panose="05000000000000000000" pitchFamily="2" charset="2"/>
              <a:buNone/>
            </a:pPr>
            <a:r>
              <a:rPr lang="fr-FR" sz="1100" b="1" dirty="0" smtClean="0">
                <a:effectLst/>
                <a:latin typeface="Arial" panose="020B0604020202020204" pitchFamily="34" charset="0"/>
                <a:ea typeface="Calibri" panose="020F0502020204030204" pitchFamily="34" charset="0"/>
                <a:cs typeface="Arial" panose="020B0604020202020204" pitchFamily="34" charset="0"/>
              </a:rPr>
              <a:t>C’est pourquoi le « surnom » </a:t>
            </a:r>
            <a:r>
              <a:rPr lang="fr-FR" sz="1100" b="1" i="1" kern="1200" dirty="0" smtClean="0">
                <a:solidFill>
                  <a:schemeClr val="tx1"/>
                </a:solidFill>
                <a:effectLst/>
                <a:latin typeface="Arial" panose="020B0604020202020204" pitchFamily="34" charset="0"/>
                <a:ea typeface="+mn-ea"/>
                <a:cs typeface="Arial" panose="020B0604020202020204" pitchFamily="34" charset="0"/>
              </a:rPr>
              <a:t>Erasmus going Digital</a:t>
            </a:r>
            <a:r>
              <a:rPr lang="fr-FR" sz="1100" b="1" kern="1200" dirty="0" smtClean="0">
                <a:solidFill>
                  <a:schemeClr val="tx1"/>
                </a:solidFill>
                <a:effectLst/>
                <a:latin typeface="Arial" panose="020B0604020202020204" pitchFamily="34" charset="0"/>
                <a:ea typeface="+mn-ea"/>
                <a:cs typeface="Arial" panose="020B0604020202020204" pitchFamily="34" charset="0"/>
              </a:rPr>
              <a:t> reflète</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 bien </a:t>
            </a:r>
            <a:r>
              <a:rPr lang="fr-FR" sz="1100" b="1" kern="1200" dirty="0" smtClean="0">
                <a:solidFill>
                  <a:schemeClr val="tx1"/>
                </a:solidFill>
                <a:effectLst/>
                <a:latin typeface="Arial" panose="020B0604020202020204" pitchFamily="34" charset="0"/>
                <a:ea typeface="+mn-ea"/>
                <a:cs typeface="Arial" panose="020B0604020202020204" pitchFamily="34" charset="0"/>
              </a:rPr>
              <a:t>ce que l’Initiative</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 </a:t>
            </a:r>
            <a:r>
              <a:rPr lang="fr-FR" sz="1100" b="1" kern="1200" dirty="0" smtClean="0">
                <a:solidFill>
                  <a:schemeClr val="tx1"/>
                </a:solidFill>
                <a:effectLst/>
                <a:latin typeface="Arial" panose="020B0604020202020204" pitchFamily="34" charset="0"/>
                <a:ea typeface="+mn-ea"/>
                <a:cs typeface="Arial" panose="020B0604020202020204" pitchFamily="34" charset="0"/>
              </a:rPr>
              <a:t>recouvre effectivement : l’adaptation progressive d’Erasmus+ à une société et des usages digitalisés.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4</a:t>
            </a:fld>
            <a:endParaRPr lang="fr-FR"/>
          </a:p>
        </p:txBody>
      </p:sp>
    </p:spTree>
    <p:extLst>
      <p:ext uri="{BB962C8B-B14F-4D97-AF65-F5344CB8AC3E}">
        <p14:creationId xmlns:p14="http://schemas.microsoft.com/office/powerpoint/2010/main" val="93930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Arial" panose="020B0604020202020204" pitchFamily="34" charset="0"/>
                <a:ea typeface="+mn-ea"/>
                <a:cs typeface="Arial" panose="020B0604020202020204" pitchFamily="34" charset="0"/>
              </a:rPr>
              <a:t>Pour résumer,</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l’Initiative Carte Etudiante Européenne s’inscrit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 dans la mise en œuvre du nouveau programme Erasmus pour 2021-2027</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 dans la stratégie pour un « Espace Européen de l’Education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 dans l’objectif politique de la Commission d’une « Europe adaptée à l’ère numérique »</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5</a:t>
            </a:fld>
            <a:endParaRPr lang="fr-FR"/>
          </a:p>
        </p:txBody>
      </p:sp>
    </p:spTree>
    <p:extLst>
      <p:ext uri="{BB962C8B-B14F-4D97-AF65-F5344CB8AC3E}">
        <p14:creationId xmlns:p14="http://schemas.microsoft.com/office/powerpoint/2010/main" val="330726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kern="1200" dirty="0" smtClean="0">
                <a:solidFill>
                  <a:schemeClr val="tx1"/>
                </a:solidFill>
                <a:effectLst/>
                <a:latin typeface="Arial" panose="020B0604020202020204" pitchFamily="34" charset="0"/>
                <a:ea typeface="+mn-ea"/>
                <a:cs typeface="Arial" panose="020B0604020202020204" pitchFamily="34" charset="0"/>
              </a:rPr>
              <a:t>A l’été 2019</a:t>
            </a:r>
            <a:r>
              <a:rPr lang="fr-FR" sz="1100" kern="1200" dirty="0" smtClean="0">
                <a:solidFill>
                  <a:schemeClr val="tx1"/>
                </a:solidFill>
                <a:effectLst/>
                <a:latin typeface="Arial" panose="020B0604020202020204" pitchFamily="34" charset="0"/>
                <a:ea typeface="+mn-ea"/>
                <a:cs typeface="Arial" panose="020B0604020202020204" pitchFamily="34" charset="0"/>
              </a:rPr>
              <a:t>,  la Commission européenne formalise une dynamique visant à : </a:t>
            </a:r>
          </a:p>
          <a:p>
            <a:r>
              <a:rPr lang="fr-FR" sz="1100" kern="1200" baseline="0" dirty="0" smtClean="0">
                <a:solidFill>
                  <a:schemeClr val="tx1"/>
                </a:solidFill>
                <a:effectLst/>
                <a:latin typeface="Arial" panose="020B0604020202020204" pitchFamily="34" charset="0"/>
                <a:ea typeface="+mn-ea"/>
                <a:cs typeface="Arial" panose="020B0604020202020204" pitchFamily="34" charset="0"/>
              </a:rPr>
              <a:t> # </a:t>
            </a:r>
            <a:r>
              <a:rPr lang="fr-FR" sz="1100" kern="1200" dirty="0" smtClean="0">
                <a:solidFill>
                  <a:schemeClr val="tx1"/>
                </a:solidFill>
                <a:effectLst/>
                <a:latin typeface="Arial" panose="020B0604020202020204" pitchFamily="34" charset="0"/>
                <a:ea typeface="+mn-ea"/>
                <a:cs typeface="Arial" panose="020B0604020202020204" pitchFamily="34" charset="0"/>
              </a:rPr>
              <a:t>alléger la charge de gestion des mobilités étudiantes dans les établissements, en digitalisant les processus administratifs et financiers</a:t>
            </a:r>
          </a:p>
          <a:p>
            <a:r>
              <a:rPr lang="fr-FR" sz="1100" kern="1200" dirty="0" smtClean="0">
                <a:solidFill>
                  <a:schemeClr val="tx1"/>
                </a:solidFill>
                <a:effectLst/>
                <a:latin typeface="Arial" panose="020B0604020202020204" pitchFamily="34" charset="0"/>
                <a:ea typeface="+mn-ea"/>
                <a:cs typeface="Arial" panose="020B0604020202020204" pitchFamily="34" charset="0"/>
              </a:rPr>
              <a:t> # simplifier la vie des étudiants, en développant l’application mobile Erasmus+ pour gérer leur mobilité et en leur facilitant l’accès aux services, notamment sociaux, à l’échelle européenne. </a:t>
            </a:r>
          </a:p>
          <a:p>
            <a:endParaRPr lang="fr-FR" sz="1100" b="1" i="1" dirty="0" smtClean="0">
              <a:solidFill>
                <a:schemeClr val="tx1"/>
              </a:solidFill>
              <a:latin typeface="Arial" panose="020B0604020202020204" pitchFamily="34" charset="0"/>
              <a:cs typeface="Arial" panose="020B0604020202020204" pitchFamily="34" charset="0"/>
            </a:endParaRPr>
          </a:p>
          <a:p>
            <a:endParaRPr lang="fr-FR" sz="1100" b="1" i="1" dirty="0" smtClean="0">
              <a:solidFill>
                <a:schemeClr val="tx1"/>
              </a:solidFill>
              <a:latin typeface="Arial" panose="020B0604020202020204" pitchFamily="34" charset="0"/>
              <a:cs typeface="Arial" panose="020B0604020202020204" pitchFamily="34" charset="0"/>
            </a:endParaRPr>
          </a:p>
          <a:p>
            <a:r>
              <a:rPr lang="fr-FR" sz="1100" b="1" kern="1200" dirty="0" smtClean="0">
                <a:solidFill>
                  <a:schemeClr val="tx1"/>
                </a:solidFill>
                <a:effectLst/>
                <a:latin typeface="Arial" panose="020B0604020202020204" pitchFamily="34" charset="0"/>
                <a:ea typeface="+mn-ea"/>
                <a:cs typeface="Arial" panose="020B0604020202020204" pitchFamily="34" charset="0"/>
              </a:rPr>
              <a:t>A l’issue d’une première vague de test</a:t>
            </a:r>
            <a:r>
              <a:rPr lang="fr-FR" sz="1100" b="0" kern="1200" baseline="0" dirty="0" smtClean="0">
                <a:solidFill>
                  <a:schemeClr val="tx1"/>
                </a:solidFill>
                <a:effectLst/>
                <a:latin typeface="Arial" panose="020B0604020202020204" pitchFamily="34" charset="0"/>
                <a:ea typeface="+mn-ea"/>
                <a:cs typeface="Arial" panose="020B0604020202020204" pitchFamily="34" charset="0"/>
              </a:rPr>
              <a:t> :</a:t>
            </a:r>
          </a:p>
          <a:p>
            <a:pPr marL="171450" indent="-171450">
              <a:buFontTx/>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les établissements ont fait part de gains de temps de 13 à 50% (selon le nombre de mobilités gérées), la majorité se situant sur un gain entre 21 et 29%</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a:t>
            </a:r>
          </a:p>
          <a:p>
            <a:pPr marL="171450" indent="-171450">
              <a:buFontTx/>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le taux de satisfaction des étudiants était quant à lui de 87%. </a:t>
            </a:r>
          </a:p>
          <a:p>
            <a:pPr marL="171450" indent="-171450">
              <a:buFontTx/>
              <a:buChar char="-"/>
            </a:pP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fr-FR" sz="1100" kern="1200" dirty="0" smtClean="0">
                <a:solidFill>
                  <a:schemeClr val="tx1"/>
                </a:solidFill>
                <a:effectLst/>
                <a:latin typeface="Arial" panose="020B0604020202020204" pitchFamily="34" charset="0"/>
                <a:ea typeface="+mn-ea"/>
                <a:cs typeface="Arial" panose="020B0604020202020204" pitchFamily="34" charset="0"/>
              </a:rPr>
              <a:t>Pour les </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établissements, l’échange des données s’effectue via un réseau sécurisé et conforme au RGPD.</a:t>
            </a:r>
          </a:p>
          <a:p>
            <a:pPr marL="0" indent="0">
              <a:buFontTx/>
              <a:buNone/>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Pour les étudiants, l’accès aux outils s’effectue via une application mobile qui permet de reconnaitre automatiquement le statut étudiant.</a:t>
            </a:r>
          </a:p>
          <a:p>
            <a:pPr marL="171450" indent="-171450">
              <a:buFontTx/>
              <a:buChar char="-"/>
            </a:pPr>
            <a:endParaRPr lang="fr-FR" sz="1100" kern="1200" baseline="0" dirty="0" smtClean="0">
              <a:solidFill>
                <a:schemeClr val="tx1"/>
              </a:solidFill>
              <a:effectLst/>
              <a:latin typeface="Arial" panose="020B0604020202020204" pitchFamily="34" charset="0"/>
              <a:ea typeface="+mn-ea"/>
              <a:cs typeface="Arial" panose="020B0604020202020204" pitchFamily="34" charset="0"/>
            </a:endParaRPr>
          </a:p>
          <a:p>
            <a:pPr marL="0" indent="0">
              <a:buFontTx/>
              <a:buNone/>
            </a:pPr>
            <a:r>
              <a:rPr lang="fr-FR" sz="1100" kern="1200" dirty="0" smtClean="0">
                <a:solidFill>
                  <a:schemeClr val="tx1"/>
                </a:solidFill>
                <a:effectLst/>
                <a:latin typeface="Arial" panose="020B0604020202020204" pitchFamily="34" charset="0"/>
                <a:ea typeface="+mn-ea"/>
                <a:cs typeface="Arial" panose="020B0604020202020204" pitchFamily="34" charset="0"/>
              </a:rPr>
              <a:t>Le dispositif - testé à grande échelle depuis 2017 - est rendu progressivement obligatoire, avec des premières échéances en 2020 (ECHE, IIA)</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pour pouvoir se caler sur l’entrée en vigueur et la montée en puissance d’Erasmus 2021-2027.</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endParaRPr lang="fr-FR"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6</a:t>
            </a:fld>
            <a:endParaRPr lang="fr-FR"/>
          </a:p>
        </p:txBody>
      </p:sp>
    </p:spTree>
    <p:extLst>
      <p:ext uri="{BB962C8B-B14F-4D97-AF65-F5344CB8AC3E}">
        <p14:creationId xmlns:p14="http://schemas.microsoft.com/office/powerpoint/2010/main" val="221415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kern="1200" dirty="0" smtClean="0">
                <a:solidFill>
                  <a:schemeClr val="tx1"/>
                </a:solidFill>
                <a:effectLst/>
                <a:latin typeface="Arial" panose="020B0604020202020204" pitchFamily="34" charset="0"/>
                <a:ea typeface="+mn-ea"/>
                <a:cs typeface="Arial" panose="020B0604020202020204" pitchFamily="34" charset="0"/>
              </a:rPr>
              <a:t>Concrètement</a:t>
            </a:r>
            <a:r>
              <a:rPr lang="fr-FR" sz="1100" kern="1200" dirty="0" smtClean="0">
                <a:solidFill>
                  <a:schemeClr val="tx1"/>
                </a:solidFill>
                <a:effectLst/>
                <a:latin typeface="Arial" panose="020B0604020202020204" pitchFamily="34" charset="0"/>
                <a:ea typeface="+mn-ea"/>
                <a:cs typeface="Arial" panose="020B0604020202020204" pitchFamily="34" charset="0"/>
              </a:rPr>
              <a:t>, l’Initiative met en place une application mobile pour les étudiants, un réseau d’échange sécurisé de données pour les établissements et une identité étudiante numérique.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7</a:t>
            </a:fld>
            <a:endParaRPr lang="fr-FR"/>
          </a:p>
        </p:txBody>
      </p:sp>
    </p:spTree>
    <p:extLst>
      <p:ext uri="{BB962C8B-B14F-4D97-AF65-F5344CB8AC3E}">
        <p14:creationId xmlns:p14="http://schemas.microsoft.com/office/powerpoint/2010/main" val="220381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kern="1200" dirty="0" smtClean="0">
                <a:solidFill>
                  <a:schemeClr val="tx1"/>
                </a:solidFill>
                <a:effectLst/>
                <a:latin typeface="Arial" panose="020B0604020202020204" pitchFamily="34" charset="0"/>
                <a:ea typeface="+mn-ea"/>
                <a:cs typeface="Arial" panose="020B0604020202020204" pitchFamily="34" charset="0"/>
              </a:rPr>
              <a:t>Vous retrouvere</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z sur cette slide l</a:t>
            </a:r>
            <a:r>
              <a:rPr lang="fr-FR" sz="1100" b="1" kern="1200" dirty="0" smtClean="0">
                <a:solidFill>
                  <a:schemeClr val="tx1"/>
                </a:solidFill>
                <a:effectLst/>
                <a:latin typeface="Arial" panose="020B0604020202020204" pitchFamily="34" charset="0"/>
                <a:ea typeface="+mn-ea"/>
                <a:cs typeface="Arial" panose="020B0604020202020204" pitchFamily="34" charset="0"/>
              </a:rPr>
              <a:t>es différentes</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 </a:t>
            </a:r>
            <a:r>
              <a:rPr lang="fr-FR" sz="1100" b="1" kern="1200" dirty="0" smtClean="0">
                <a:solidFill>
                  <a:schemeClr val="tx1"/>
                </a:solidFill>
                <a:effectLst/>
                <a:latin typeface="Arial" panose="020B0604020202020204" pitchFamily="34" charset="0"/>
                <a:ea typeface="+mn-ea"/>
                <a:cs typeface="Arial" panose="020B0604020202020204" pitchFamily="34" charset="0"/>
              </a:rPr>
              <a:t>fonctionnalités actuellement en service,</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 via le Dashboard EWP pour les établissements</a:t>
            </a:r>
            <a:r>
              <a:rPr lang="fr-FR" sz="1100" b="1" kern="1200" dirty="0" smtClean="0">
                <a:solidFill>
                  <a:schemeClr val="tx1"/>
                </a:solidFill>
                <a:effectLst/>
                <a:latin typeface="Arial" panose="020B0604020202020204" pitchFamily="34" charset="0"/>
                <a:ea typeface="+mn-ea"/>
                <a:cs typeface="Arial" panose="020B0604020202020204" pitchFamily="34" charset="0"/>
              </a:rPr>
              <a:t>.</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 </a:t>
            </a:r>
          </a:p>
          <a:p>
            <a:r>
              <a:rPr lang="fr-FR" sz="1100" b="0" kern="1200" baseline="0" dirty="0" smtClean="0">
                <a:solidFill>
                  <a:schemeClr val="tx1"/>
                </a:solidFill>
                <a:effectLst/>
                <a:latin typeface="Arial" panose="020B0604020202020204" pitchFamily="34" charset="0"/>
                <a:ea typeface="+mn-ea"/>
                <a:cs typeface="Arial" panose="020B0604020202020204" pitchFamily="34" charset="0"/>
              </a:rPr>
              <a:t>Parmi celles-ci, on retrouve :</a:t>
            </a:r>
          </a:p>
          <a:p>
            <a:pPr lvl="1"/>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b="1"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un module de gestion en ligne des accords interinstitutionnels ;</a:t>
            </a:r>
          </a:p>
          <a:p>
            <a:pPr lvl="1"/>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b="1"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un module d’export de données </a:t>
            </a:r>
            <a:r>
              <a:rPr lang="fr-FR" sz="1100" kern="1200" dirty="0" err="1" smtClean="0">
                <a:solidFill>
                  <a:schemeClr val="tx1"/>
                </a:solidFill>
                <a:effectLst/>
                <a:latin typeface="Arial" panose="020B0604020202020204" pitchFamily="34" charset="0"/>
                <a:ea typeface="+mn-ea"/>
                <a:cs typeface="Arial" panose="020B0604020202020204" pitchFamily="34" charset="0"/>
              </a:rPr>
              <a:t>Mobility</a:t>
            </a:r>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err="1" smtClean="0">
                <a:solidFill>
                  <a:schemeClr val="tx1"/>
                </a:solidFill>
                <a:effectLst/>
                <a:latin typeface="Arial" panose="020B0604020202020204" pitchFamily="34" charset="0"/>
                <a:ea typeface="+mn-ea"/>
                <a:cs typeface="Arial" panose="020B0604020202020204" pitchFamily="34" charset="0"/>
              </a:rPr>
              <a:t>Tool</a:t>
            </a:r>
            <a:r>
              <a:rPr lang="fr-FR" sz="1100" kern="1200" dirty="0" smtClean="0">
                <a:solidFill>
                  <a:schemeClr val="tx1"/>
                </a:solidFill>
                <a:effectLst/>
                <a:latin typeface="Arial" panose="020B0604020202020204" pitchFamily="34" charset="0"/>
                <a:ea typeface="+mn-ea"/>
                <a:cs typeface="Arial" panose="020B0604020202020204" pitchFamily="34" charset="0"/>
              </a:rPr>
              <a:t>  ;</a:t>
            </a:r>
          </a:p>
          <a:p>
            <a:pPr lvl="1"/>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b="1"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un</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m</a:t>
            </a:r>
            <a:r>
              <a:rPr lang="fr-FR" sz="1100" kern="1200" dirty="0" smtClean="0">
                <a:solidFill>
                  <a:schemeClr val="tx1"/>
                </a:solidFill>
                <a:effectLst/>
                <a:latin typeface="Arial" panose="020B0604020202020204" pitchFamily="34" charset="0"/>
                <a:ea typeface="+mn-ea"/>
                <a:cs typeface="Arial" panose="020B0604020202020204" pitchFamily="34" charset="0"/>
              </a:rPr>
              <a:t>odule de gestion en ligne des contrats pédagogiques (études &amp; stages) entre l’étudiant, l’établissement d’envoi et l’établissement d’accueil ;</a:t>
            </a:r>
          </a:p>
          <a:p>
            <a:pPr lvl="1"/>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b="1"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ou encore,</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pour les étudiants, l’</a:t>
            </a:r>
            <a:r>
              <a:rPr lang="fr-FR" sz="1100" kern="1200" dirty="0" smtClean="0">
                <a:solidFill>
                  <a:schemeClr val="tx1"/>
                </a:solidFill>
                <a:effectLst/>
                <a:latin typeface="Arial" panose="020B0604020202020204" pitchFamily="34" charset="0"/>
                <a:ea typeface="+mn-ea"/>
                <a:cs typeface="Arial" panose="020B0604020202020204" pitchFamily="34" charset="0"/>
              </a:rPr>
              <a:t>accès à la plateforme européenne de support linguistique (OLS)</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l’application E+.</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Le point fort du dispositif est qu’il ne nécessite pas de changer ou modifier le SI de l’établissement. </a:t>
            </a:r>
          </a:p>
          <a:p>
            <a:r>
              <a:rPr lang="fr-FR" sz="1200" kern="1200" dirty="0" smtClean="0">
                <a:solidFill>
                  <a:schemeClr val="tx1"/>
                </a:solidFill>
                <a:effectLst/>
                <a:latin typeface="+mn-lt"/>
                <a:ea typeface="+mn-ea"/>
                <a:cs typeface="+mn-cs"/>
              </a:rPr>
              <a:t>Il est en</a:t>
            </a:r>
            <a:r>
              <a:rPr lang="fr-FR" sz="1200" kern="1200" baseline="0" dirty="0" smtClean="0">
                <a:solidFill>
                  <a:schemeClr val="tx1"/>
                </a:solidFill>
                <a:effectLst/>
                <a:latin typeface="+mn-lt"/>
                <a:ea typeface="+mn-ea"/>
                <a:cs typeface="+mn-cs"/>
              </a:rPr>
              <a:t> effet </a:t>
            </a:r>
            <a:r>
              <a:rPr lang="fr-FR" sz="1200" kern="1200" dirty="0" smtClean="0">
                <a:solidFill>
                  <a:schemeClr val="tx1"/>
                </a:solidFill>
                <a:effectLst/>
                <a:latin typeface="+mn-lt"/>
                <a:ea typeface="+mn-ea"/>
                <a:cs typeface="+mn-cs"/>
              </a:rPr>
              <a:t>conçu pour prendre en compte : </a:t>
            </a:r>
          </a:p>
          <a:p>
            <a:pPr lvl="1"/>
            <a:r>
              <a:rPr lang="fr-FR" sz="1200" b="1" kern="1200" dirty="0" smtClean="0">
                <a:solidFill>
                  <a:schemeClr val="tx1"/>
                </a:solidFill>
                <a:effectLst/>
                <a:latin typeface="+mn-lt"/>
                <a:ea typeface="+mn-ea"/>
                <a:cs typeface="+mn-cs"/>
              </a:rPr>
              <a:t>1°</a:t>
            </a:r>
            <a:r>
              <a:rPr lang="fr-FR" sz="1200" kern="1200" dirty="0" smtClean="0">
                <a:solidFill>
                  <a:schemeClr val="tx1"/>
                </a:solidFill>
                <a:effectLst/>
                <a:latin typeface="+mn-lt"/>
                <a:ea typeface="+mn-ea"/>
                <a:cs typeface="+mn-cs"/>
              </a:rPr>
              <a:t> les établissements n’utilisant pas de SI pour gérer les mobilités (cas de 30% des établissements en Europe) ;</a:t>
            </a:r>
          </a:p>
          <a:p>
            <a:pPr lvl="1"/>
            <a:r>
              <a:rPr lang="fr-FR" sz="1200" b="1" kern="1200" dirty="0" smtClean="0">
                <a:solidFill>
                  <a:schemeClr val="tx1"/>
                </a:solidFill>
                <a:effectLst/>
                <a:latin typeface="+mn-lt"/>
                <a:ea typeface="+mn-ea"/>
                <a:cs typeface="+mn-cs"/>
              </a:rPr>
              <a:t>2° </a:t>
            </a:r>
            <a:r>
              <a:rPr lang="fr-FR" sz="1200" kern="1200" dirty="0" smtClean="0">
                <a:solidFill>
                  <a:schemeClr val="tx1"/>
                </a:solidFill>
                <a:effectLst/>
                <a:latin typeface="+mn-lt"/>
                <a:ea typeface="+mn-ea"/>
                <a:cs typeface="+mn-cs"/>
              </a:rPr>
              <a:t>les établissements utilisant des solutions commerciales tierces (type </a:t>
            </a:r>
            <a:r>
              <a:rPr lang="fr-FR" sz="1200" kern="1200" dirty="0" err="1" smtClean="0">
                <a:solidFill>
                  <a:schemeClr val="tx1"/>
                </a:solidFill>
                <a:effectLst/>
                <a:latin typeface="+mn-lt"/>
                <a:ea typeface="+mn-ea"/>
                <a:cs typeface="+mn-cs"/>
              </a:rPr>
              <a:t>MoveOn</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MobilityOnline</a:t>
            </a:r>
            <a:r>
              <a:rPr lang="fr-FR" sz="1200" kern="1200" dirty="0" smtClean="0">
                <a:solidFill>
                  <a:schemeClr val="tx1"/>
                </a:solidFill>
                <a:effectLst/>
                <a:latin typeface="+mn-lt"/>
                <a:ea typeface="+mn-ea"/>
                <a:cs typeface="+mn-cs"/>
              </a:rPr>
              <a:t> ou SIGMA)  ;</a:t>
            </a:r>
          </a:p>
          <a:p>
            <a:pPr lvl="1"/>
            <a:r>
              <a:rPr lang="fr-FR" sz="1200" b="1" kern="1200" dirty="0" smtClean="0">
                <a:solidFill>
                  <a:schemeClr val="tx1"/>
                </a:solidFill>
                <a:effectLst/>
                <a:latin typeface="+mn-lt"/>
                <a:ea typeface="+mn-ea"/>
                <a:cs typeface="+mn-cs"/>
              </a:rPr>
              <a:t>3°</a:t>
            </a:r>
            <a:r>
              <a:rPr lang="fr-FR" sz="1200" kern="1200" dirty="0" smtClean="0">
                <a:solidFill>
                  <a:schemeClr val="tx1"/>
                </a:solidFill>
                <a:effectLst/>
                <a:latin typeface="+mn-lt"/>
                <a:ea typeface="+mn-ea"/>
                <a:cs typeface="+mn-cs"/>
              </a:rPr>
              <a:t> les établissements ayant développé leur propre SI de gestion de la mobilité.  </a:t>
            </a:r>
          </a:p>
          <a:p>
            <a:pPr lvl="1"/>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Pour ces 3 cas de figure, la connexion au système est opérationnelle.</a:t>
            </a:r>
          </a:p>
          <a:p>
            <a:r>
              <a:rPr lang="fr-FR"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8</a:t>
            </a:fld>
            <a:endParaRPr lang="fr-FR"/>
          </a:p>
        </p:txBody>
      </p:sp>
    </p:spTree>
    <p:extLst>
      <p:ext uri="{BB962C8B-B14F-4D97-AF65-F5344CB8AC3E}">
        <p14:creationId xmlns:p14="http://schemas.microsoft.com/office/powerpoint/2010/main" val="29520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kern="1200" dirty="0" smtClean="0">
                <a:solidFill>
                  <a:schemeClr val="tx1"/>
                </a:solidFill>
                <a:effectLst/>
                <a:latin typeface="Arial" panose="020B0604020202020204" pitchFamily="34" charset="0"/>
                <a:ea typeface="+mn-ea"/>
                <a:cs typeface="Arial" panose="020B0604020202020204" pitchFamily="34" charset="0"/>
              </a:rPr>
              <a:t>Concernant le</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calendrier, le</a:t>
            </a:r>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b="1" kern="1200" dirty="0" smtClean="0">
                <a:solidFill>
                  <a:schemeClr val="tx1"/>
                </a:solidFill>
                <a:effectLst/>
                <a:latin typeface="Arial" panose="020B0604020202020204" pitchFamily="34" charset="0"/>
                <a:ea typeface="+mn-ea"/>
                <a:cs typeface="Arial" panose="020B0604020202020204" pitchFamily="34" charset="0"/>
              </a:rPr>
              <a:t>déploiement complet est calé pour 2025.</a:t>
            </a:r>
            <a:endParaRPr lang="fr-FR" sz="110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Arial" panose="020B0604020202020204" pitchFamily="34" charset="0"/>
                <a:ea typeface="+mn-ea"/>
                <a:cs typeface="Arial" panose="020B0604020202020204" pitchFamily="34" charset="0"/>
              </a:rPr>
              <a:t>La Commission précise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100" kern="1200" dirty="0" smtClean="0">
                <a:solidFill>
                  <a:schemeClr val="tx1"/>
                </a:solidFill>
                <a:effectLst/>
                <a:latin typeface="Arial" panose="020B0604020202020204" pitchFamily="34" charset="0"/>
                <a:ea typeface="+mn-ea"/>
                <a:cs typeface="Arial" panose="020B0604020202020204" pitchFamily="34" charset="0"/>
              </a:rPr>
              <a:t>que le dispositif « </a:t>
            </a:r>
            <a:r>
              <a:rPr lang="fr-FR" sz="1100" i="1" kern="1200" dirty="0" smtClean="0">
                <a:solidFill>
                  <a:schemeClr val="tx1"/>
                </a:solidFill>
                <a:effectLst/>
                <a:latin typeface="Arial" panose="020B0604020202020204" pitchFamily="34" charset="0"/>
                <a:ea typeface="+mn-ea"/>
                <a:cs typeface="Arial" panose="020B0604020202020204" pitchFamily="34" charset="0"/>
              </a:rPr>
              <a:t>ne sera pas obligatoire tant qu’il ne sera pas opérationnel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100" i="0" kern="1200" dirty="0" smtClean="0">
                <a:solidFill>
                  <a:schemeClr val="tx1"/>
                </a:solidFill>
                <a:effectLst/>
                <a:latin typeface="Arial" panose="020B0604020202020204" pitchFamily="34" charset="0"/>
                <a:ea typeface="+mn-ea"/>
                <a:cs typeface="Arial" panose="020B0604020202020204" pitchFamily="34" charset="0"/>
              </a:rPr>
              <a:t>qu’il ne sera « </a:t>
            </a:r>
            <a:r>
              <a:rPr lang="fr-FR" sz="1100" i="1" kern="1200" dirty="0" smtClean="0">
                <a:solidFill>
                  <a:schemeClr val="tx1"/>
                </a:solidFill>
                <a:effectLst/>
                <a:latin typeface="Arial" panose="020B0604020202020204" pitchFamily="34" charset="0"/>
                <a:ea typeface="+mn-ea"/>
                <a:cs typeface="Arial" panose="020B0604020202020204" pitchFamily="34" charset="0"/>
              </a:rPr>
              <a:t>obligatoire que brique par brique » ;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100" i="0" kern="1200" dirty="0" smtClean="0">
                <a:solidFill>
                  <a:schemeClr val="tx1"/>
                </a:solidFill>
                <a:effectLst/>
                <a:latin typeface="Arial" panose="020B0604020202020204" pitchFamily="34" charset="0"/>
                <a:ea typeface="+mn-ea"/>
                <a:cs typeface="Arial" panose="020B0604020202020204" pitchFamily="34" charset="0"/>
              </a:rPr>
              <a:t>mais qu’il sera « ob</a:t>
            </a:r>
            <a:r>
              <a:rPr lang="fr-FR" sz="1100" i="1" kern="1200" dirty="0" smtClean="0">
                <a:solidFill>
                  <a:schemeClr val="tx1"/>
                </a:solidFill>
                <a:effectLst/>
                <a:latin typeface="Arial" panose="020B0604020202020204" pitchFamily="34" charset="0"/>
                <a:ea typeface="+mn-ea"/>
                <a:cs typeface="Arial" panose="020B0604020202020204" pitchFamily="34" charset="0"/>
              </a:rPr>
              <a:t>ligatoire le plus rapidement possible ».</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endParaRPr lang="fr-FR" sz="1100" kern="1200" baseline="0" dirty="0" smtClean="0">
              <a:solidFill>
                <a:schemeClr val="tx1"/>
              </a:solidFill>
              <a:effectLst/>
              <a:latin typeface="Arial" panose="020B0604020202020204" pitchFamily="34" charset="0"/>
              <a:ea typeface="+mn-ea"/>
              <a:cs typeface="Arial" panose="020B0604020202020204" pitchFamily="34" charset="0"/>
            </a:endParaRPr>
          </a:p>
          <a:p>
            <a:r>
              <a:rPr lang="fr-FR" sz="1100" kern="1200" dirty="0" smtClean="0">
                <a:solidFill>
                  <a:schemeClr val="tx1"/>
                </a:solidFill>
                <a:effectLst/>
                <a:latin typeface="Arial" panose="020B0604020202020204" pitchFamily="34" charset="0"/>
                <a:ea typeface="+mn-ea"/>
                <a:cs typeface="Arial" panose="020B0604020202020204" pitchFamily="34" charset="0"/>
              </a:rPr>
              <a:t>Sachez</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dans tous les cas que tous les </a:t>
            </a:r>
            <a:r>
              <a:rPr lang="fr-FR" sz="1100" kern="1200" dirty="0" smtClean="0">
                <a:solidFill>
                  <a:schemeClr val="tx1"/>
                </a:solidFill>
                <a:effectLst/>
                <a:latin typeface="Arial" panose="020B0604020202020204" pitchFamily="34" charset="0"/>
                <a:ea typeface="+mn-ea"/>
                <a:cs typeface="Arial" panose="020B0604020202020204" pitchFamily="34" charset="0"/>
              </a:rPr>
              <a:t>outils informatiques de l’Initiative sont </a:t>
            </a:r>
            <a:r>
              <a:rPr lang="fr-FR" sz="1100" b="1" kern="1200" dirty="0" smtClean="0">
                <a:solidFill>
                  <a:schemeClr val="tx1"/>
                </a:solidFill>
                <a:effectLst/>
                <a:latin typeface="Arial" panose="020B0604020202020204" pitchFamily="34" charset="0"/>
                <a:ea typeface="+mn-ea"/>
                <a:cs typeface="Arial" panose="020B0604020202020204" pitchFamily="34" charset="0"/>
              </a:rPr>
              <a:t>développés depuis 2015 et sont testés depuis 2017</a:t>
            </a:r>
            <a:r>
              <a:rPr lang="fr-FR" sz="1100" kern="1200" dirty="0" smtClean="0">
                <a:solidFill>
                  <a:schemeClr val="tx1"/>
                </a:solidFill>
                <a:effectLst/>
                <a:latin typeface="Arial" panose="020B0604020202020204" pitchFamily="34" charset="0"/>
                <a:ea typeface="+mn-ea"/>
                <a:cs typeface="Arial" panose="020B0604020202020204" pitchFamily="34" charset="0"/>
              </a:rPr>
              <a:t>. </a:t>
            </a:r>
          </a:p>
          <a:p>
            <a:r>
              <a:rPr lang="fr-FR" sz="1100" i="1" kern="1200" dirty="0" smtClean="0">
                <a:solidFill>
                  <a:schemeClr val="tx1"/>
                </a:solidFill>
                <a:effectLst/>
                <a:latin typeface="Arial" panose="020B0604020202020204" pitchFamily="34" charset="0"/>
                <a:ea typeface="+mn-ea"/>
                <a:cs typeface="Arial" panose="020B0604020202020204" pitchFamily="34" charset="0"/>
              </a:rPr>
              <a:t> </a:t>
            </a:r>
            <a:endParaRPr lang="fr-FR" sz="1100" kern="1200" dirty="0" smtClean="0">
              <a:solidFill>
                <a:schemeClr val="tx1"/>
              </a:solidFill>
              <a:effectLst/>
              <a:latin typeface="Arial" panose="020B0604020202020204" pitchFamily="34" charset="0"/>
              <a:ea typeface="+mn-ea"/>
              <a:cs typeface="Arial" panose="020B0604020202020204" pitchFamily="34" charset="0"/>
            </a:endParaRPr>
          </a:p>
          <a:p>
            <a:r>
              <a:rPr lang="fr-FR" sz="1100" b="1" kern="1200" dirty="0" smtClean="0">
                <a:solidFill>
                  <a:schemeClr val="tx1"/>
                </a:solidFill>
                <a:effectLst/>
                <a:latin typeface="Arial" panose="020B0604020202020204" pitchFamily="34" charset="0"/>
                <a:ea typeface="+mn-ea"/>
                <a:cs typeface="Arial" panose="020B0604020202020204" pitchFamily="34" charset="0"/>
              </a:rPr>
              <a:t>Concrètement, les prochaines étapes prévues à ce stade sont :</a:t>
            </a:r>
          </a:p>
          <a:p>
            <a:pPr marL="171450" indent="-171450">
              <a:buFont typeface="Wingdings" panose="05000000000000000000" pitchFamily="2" charset="2"/>
              <a:buChar char="§"/>
            </a:pPr>
            <a:r>
              <a:rPr lang="fr-FR" sz="1100" u="sng" kern="1200" dirty="0" smtClean="0">
                <a:solidFill>
                  <a:schemeClr val="tx1"/>
                </a:solidFill>
                <a:effectLst/>
                <a:latin typeface="Arial" panose="020B0604020202020204" pitchFamily="34" charset="0"/>
                <a:ea typeface="+mn-ea"/>
                <a:cs typeface="Arial" panose="020B0604020202020204" pitchFamily="34" charset="0"/>
              </a:rPr>
              <a:t>Pour cette année :</a:t>
            </a:r>
          </a:p>
          <a:p>
            <a:pPr marL="628650" lvl="1"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La publication de</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l’appel </a:t>
            </a:r>
            <a:r>
              <a:rPr lang="fr-FR" sz="1100" kern="1200" dirty="0" smtClean="0">
                <a:solidFill>
                  <a:schemeClr val="tx1"/>
                </a:solidFill>
                <a:effectLst/>
                <a:latin typeface="Arial" panose="020B0604020202020204" pitchFamily="34" charset="0"/>
                <a:ea typeface="+mn-ea"/>
                <a:cs typeface="Arial" panose="020B0604020202020204" pitchFamily="34" charset="0"/>
              </a:rPr>
              <a:t>« ECHE » (la Charte Erasmus+</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pour </a:t>
            </a:r>
            <a:r>
              <a:rPr lang="fr-FR" sz="1100" kern="1200" baseline="0" dirty="0" err="1" smtClean="0">
                <a:solidFill>
                  <a:schemeClr val="tx1"/>
                </a:solidFill>
                <a:effectLst/>
                <a:latin typeface="Arial" panose="020B0604020202020204" pitchFamily="34" charset="0"/>
                <a:ea typeface="+mn-ea"/>
                <a:cs typeface="Arial" panose="020B0604020202020204" pitchFamily="34" charset="0"/>
              </a:rPr>
              <a:t>l’Ens</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Sup.) </a:t>
            </a:r>
            <a:r>
              <a:rPr lang="fr-FR" sz="1100" kern="1200" dirty="0" smtClean="0">
                <a:solidFill>
                  <a:schemeClr val="tx1"/>
                </a:solidFill>
                <a:effectLst/>
                <a:latin typeface="Arial" panose="020B0604020202020204" pitchFamily="34" charset="0"/>
                <a:ea typeface="+mn-ea"/>
                <a:cs typeface="Arial" panose="020B0604020202020204" pitchFamily="34" charset="0"/>
              </a:rPr>
              <a:t>dont les nouveaux critères d’attribution intègrent l’engagement de l’établissement à utiliser progressivement les outils informatiques de l’</a:t>
            </a:r>
            <a:r>
              <a:rPr lang="fr-FR" sz="1100" i="1" kern="1200" dirty="0" smtClean="0">
                <a:solidFill>
                  <a:schemeClr val="tx1"/>
                </a:solidFill>
                <a:effectLst/>
                <a:latin typeface="Arial" panose="020B0604020202020204" pitchFamily="34" charset="0"/>
                <a:ea typeface="+mn-ea"/>
                <a:cs typeface="Arial" panose="020B0604020202020204" pitchFamily="34" charset="0"/>
              </a:rPr>
              <a:t>Initia</a:t>
            </a:r>
            <a:r>
              <a:rPr lang="fr-FR" sz="1100" i="1" u="sng" kern="1200" dirty="0" smtClean="0">
                <a:solidFill>
                  <a:schemeClr val="tx1"/>
                </a:solidFill>
                <a:effectLst/>
                <a:latin typeface="Arial" panose="020B0604020202020204" pitchFamily="34" charset="0"/>
                <a:ea typeface="+mn-ea"/>
                <a:cs typeface="Arial" panose="020B0604020202020204" pitchFamily="34" charset="0"/>
              </a:rPr>
              <a:t>tive</a:t>
            </a:r>
            <a:r>
              <a:rPr lang="fr-FR" sz="1100" u="sng" kern="1200" dirty="0" smtClean="0">
                <a:solidFill>
                  <a:schemeClr val="tx1"/>
                </a:solidFill>
                <a:effectLst/>
                <a:latin typeface="Arial" panose="020B0604020202020204" pitchFamily="34" charset="0"/>
                <a:ea typeface="+mn-ea"/>
                <a:cs typeface="Arial" panose="020B0604020202020204" pitchFamily="34" charset="0"/>
              </a:rPr>
              <a:t>.</a:t>
            </a:r>
          </a:p>
          <a:p>
            <a:r>
              <a:rPr lang="fr-FR" sz="1100" u="none" kern="1200" dirty="0" smtClean="0">
                <a:solidFill>
                  <a:schemeClr val="tx1"/>
                </a:solidFill>
                <a:effectLst/>
                <a:latin typeface="Arial" panose="020B0604020202020204" pitchFamily="34" charset="0"/>
                <a:ea typeface="+mn-ea"/>
                <a:cs typeface="Arial" panose="020B0604020202020204" pitchFamily="34" charset="0"/>
              </a:rPr>
              <a:t>    	</a:t>
            </a:r>
            <a:r>
              <a:rPr lang="fr-FR" sz="1100" u="sng" kern="1200" dirty="0" smtClean="0">
                <a:solidFill>
                  <a:schemeClr val="tx1"/>
                </a:solidFill>
                <a:effectLst/>
                <a:latin typeface="Arial" panose="020B0604020202020204" pitchFamily="34" charset="0"/>
                <a:ea typeface="+mn-ea"/>
                <a:cs typeface="Arial" panose="020B0604020202020204" pitchFamily="34" charset="0"/>
              </a:rPr>
              <a:t>En clair :</a:t>
            </a:r>
            <a:r>
              <a:rPr lang="fr-FR" sz="1100" kern="1200" dirty="0" smtClean="0">
                <a:solidFill>
                  <a:schemeClr val="tx1"/>
                </a:solidFill>
                <a:effectLst/>
                <a:latin typeface="Arial" panose="020B0604020202020204" pitchFamily="34" charset="0"/>
                <a:ea typeface="+mn-ea"/>
                <a:cs typeface="Arial" panose="020B0604020202020204" pitchFamily="34" charset="0"/>
              </a:rPr>
              <a:t> </a:t>
            </a:r>
          </a:p>
          <a:p>
            <a:pPr marL="1085850" lvl="2"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aucune demande de charte ne sera rejetée parce que l’établissement n’utilise pas les outils informatiques de l’</a:t>
            </a:r>
            <a:r>
              <a:rPr lang="fr-FR" sz="1100" i="1" kern="1200" dirty="0" smtClean="0">
                <a:solidFill>
                  <a:schemeClr val="tx1"/>
                </a:solidFill>
                <a:effectLst/>
                <a:latin typeface="Arial" panose="020B0604020202020204" pitchFamily="34" charset="0"/>
                <a:ea typeface="+mn-ea"/>
                <a:cs typeface="Arial" panose="020B0604020202020204" pitchFamily="34" charset="0"/>
              </a:rPr>
              <a:t>Initiative</a:t>
            </a:r>
            <a:r>
              <a:rPr lang="fr-FR" sz="1100" kern="1200" dirty="0" smtClean="0">
                <a:solidFill>
                  <a:schemeClr val="tx1"/>
                </a:solidFill>
                <a:effectLst/>
                <a:latin typeface="Arial" panose="020B0604020202020204" pitchFamily="34" charset="0"/>
                <a:ea typeface="+mn-ea"/>
                <a:cs typeface="Arial" panose="020B0604020202020204" pitchFamily="34" charset="0"/>
              </a:rPr>
              <a:t> ; </a:t>
            </a:r>
          </a:p>
          <a:p>
            <a:pPr marL="1085850" lvl="2"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en revanche, pour prétendre à des financements Erasmus+, il faudra exposer un plan d’implémentation progressive de ces outils.</a:t>
            </a:r>
          </a:p>
          <a:p>
            <a:pPr marL="628650" lvl="1" indent="-171450">
              <a:buFont typeface="Arial" panose="020B0604020202020204" pitchFamily="34" charset="0"/>
              <a:buChar char="•"/>
            </a:pPr>
            <a:r>
              <a:rPr lang="fr-FR" sz="1100" kern="1200" dirty="0" smtClean="0">
                <a:solidFill>
                  <a:schemeClr val="tx1"/>
                </a:solidFill>
                <a:effectLst/>
                <a:latin typeface="Arial" panose="020B0604020202020204" pitchFamily="34" charset="0"/>
                <a:ea typeface="+mn-ea"/>
                <a:cs typeface="Arial" panose="020B0604020202020204" pitchFamily="34" charset="0"/>
              </a:rPr>
              <a:t>L’ ouverture du module de gestion en ligne pour le renouvellement des Accords </a:t>
            </a:r>
            <a:r>
              <a:rPr lang="fr-FR" sz="1100" kern="1200" dirty="0" err="1" smtClean="0">
                <a:solidFill>
                  <a:schemeClr val="tx1"/>
                </a:solidFill>
                <a:effectLst/>
                <a:latin typeface="Arial" panose="020B0604020202020204" pitchFamily="34" charset="0"/>
                <a:ea typeface="+mn-ea"/>
                <a:cs typeface="Arial" panose="020B0604020202020204" pitchFamily="34" charset="0"/>
              </a:rPr>
              <a:t>Inter-Institutionnels</a:t>
            </a:r>
            <a:r>
              <a:rPr lang="fr-FR" sz="1100" kern="1200" dirty="0" smtClean="0">
                <a:solidFill>
                  <a:schemeClr val="tx1"/>
                </a:solidFill>
                <a:effectLst/>
                <a:latin typeface="Arial" panose="020B0604020202020204" pitchFamily="34" charset="0"/>
                <a:ea typeface="+mn-ea"/>
                <a:cs typeface="Arial" panose="020B0604020202020204" pitchFamily="34" charset="0"/>
              </a:rPr>
              <a:t> au</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printemps ;</a:t>
            </a:r>
          </a:p>
          <a:p>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En 2021 : généralisation</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de l’utilisation </a:t>
            </a:r>
            <a:r>
              <a:rPr lang="fr-FR" sz="1100" kern="1200" dirty="0" smtClean="0">
                <a:solidFill>
                  <a:schemeClr val="tx1"/>
                </a:solidFill>
                <a:effectLst/>
                <a:latin typeface="Arial" panose="020B0604020202020204" pitchFamily="34" charset="0"/>
                <a:ea typeface="+mn-ea"/>
                <a:cs typeface="Arial" panose="020B0604020202020204" pitchFamily="34" charset="0"/>
              </a:rPr>
              <a:t>des modules de gestion en ligne « accords </a:t>
            </a:r>
            <a:r>
              <a:rPr lang="fr-FR" sz="1100" kern="1200" dirty="0" err="1" smtClean="0">
                <a:solidFill>
                  <a:schemeClr val="tx1"/>
                </a:solidFill>
                <a:effectLst/>
                <a:latin typeface="Arial" panose="020B0604020202020204" pitchFamily="34" charset="0"/>
                <a:ea typeface="+mn-ea"/>
                <a:cs typeface="Arial" panose="020B0604020202020204" pitchFamily="34" charset="0"/>
              </a:rPr>
              <a:t>inter-institutionnels</a:t>
            </a:r>
            <a:r>
              <a:rPr lang="fr-FR" sz="1100" kern="1200" dirty="0" smtClean="0">
                <a:solidFill>
                  <a:schemeClr val="tx1"/>
                </a:solidFill>
                <a:effectLst/>
                <a:latin typeface="Arial" panose="020B0604020202020204" pitchFamily="34" charset="0"/>
                <a:ea typeface="+mn-ea"/>
                <a:cs typeface="Arial" panose="020B0604020202020204" pitchFamily="34" charset="0"/>
              </a:rPr>
              <a:t> » et « contrats pédagogiques - études et stages »</a:t>
            </a:r>
          </a:p>
          <a:p>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Pour</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rPr>
              <a:t>2022,</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l’utilisation du </a:t>
            </a:r>
            <a:r>
              <a:rPr lang="fr-FR" sz="1100" kern="1200" dirty="0" smtClean="0">
                <a:solidFill>
                  <a:schemeClr val="tx1"/>
                </a:solidFill>
                <a:effectLst/>
                <a:latin typeface="Arial" panose="020B0604020202020204" pitchFamily="34" charset="0"/>
                <a:ea typeface="+mn-ea"/>
                <a:cs typeface="Arial" panose="020B0604020202020204" pitchFamily="34" charset="0"/>
              </a:rPr>
              <a:t>module « sélection et affectation des étudiants Erasmus » (nominations) ;</a:t>
            </a:r>
          </a:p>
          <a:p>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Pour 2023 : l’utilisation du module « relevés de notes »</a:t>
            </a:r>
          </a:p>
          <a:p>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Pour 2024 : le déploiement de l’identifiant unique européen pour les étudiants et de la plateforme de service public numérique « enseignement supérieur » (services aux étudiants et aux établissements)</a:t>
            </a:r>
          </a:p>
          <a:p>
            <a:r>
              <a:rPr lang="fr-FR" sz="1100" kern="1200" dirty="0" smtClean="0">
                <a:solidFill>
                  <a:schemeClr val="tx1"/>
                </a:solidFill>
                <a:effectLst/>
                <a:latin typeface="Arial" panose="020B0604020202020204" pitchFamily="34" charset="0"/>
                <a:ea typeface="+mn-ea"/>
                <a:cs typeface="Arial" panose="020B0604020202020204" pitchFamily="34" charset="0"/>
              </a:rPr>
              <a:t> </a:t>
            </a:r>
            <a:r>
              <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a:t>
            </a:r>
            <a:r>
              <a:rPr lang="fr-FR" sz="1100" kern="1200" dirty="0" smtClean="0">
                <a:solidFill>
                  <a:schemeClr val="tx1"/>
                </a:solidFill>
                <a:effectLst/>
                <a:latin typeface="Arial" panose="020B0604020202020204" pitchFamily="34" charset="0"/>
                <a:ea typeface="+mn-ea"/>
                <a:cs typeface="Arial" panose="020B0604020202020204" pitchFamily="34" charset="0"/>
              </a:rPr>
              <a:t> Avec un déploiement complet de l’</a:t>
            </a:r>
            <a:r>
              <a:rPr lang="fr-FR" sz="1100" i="1" kern="1200" dirty="0" smtClean="0">
                <a:solidFill>
                  <a:schemeClr val="tx1"/>
                </a:solidFill>
                <a:effectLst/>
                <a:latin typeface="Arial" panose="020B0604020202020204" pitchFamily="34" charset="0"/>
                <a:ea typeface="+mn-ea"/>
                <a:cs typeface="Arial" panose="020B0604020202020204" pitchFamily="34" charset="0"/>
              </a:rPr>
              <a:t>Initiative</a:t>
            </a:r>
            <a:r>
              <a:rPr lang="fr-FR" sz="1100" kern="1200" dirty="0" smtClean="0">
                <a:solidFill>
                  <a:schemeClr val="tx1"/>
                </a:solidFill>
                <a:effectLst/>
                <a:latin typeface="Arial" panose="020B0604020202020204" pitchFamily="34" charset="0"/>
                <a:ea typeface="+mn-ea"/>
                <a:cs typeface="Arial" panose="020B0604020202020204" pitchFamily="34" charset="0"/>
              </a:rPr>
              <a:t> en</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2025 et son</a:t>
            </a:r>
            <a:r>
              <a:rPr lang="fr-FR" sz="1100" kern="1200" dirty="0" smtClean="0">
                <a:solidFill>
                  <a:schemeClr val="tx1"/>
                </a:solidFill>
                <a:effectLst/>
                <a:latin typeface="Arial" panose="020B0604020202020204" pitchFamily="34" charset="0"/>
                <a:ea typeface="+mn-ea"/>
                <a:cs typeface="Arial" panose="020B0604020202020204" pitchFamily="34" charset="0"/>
              </a:rPr>
              <a:t> ouverture au-delà de la mobilité étudiante Erasmus</a:t>
            </a:r>
            <a:endParaRPr lang="fr-FR" sz="1100" b="1" kern="1200" dirty="0" smtClean="0">
              <a:solidFill>
                <a:schemeClr val="tx1"/>
              </a:solidFill>
              <a:effectLst/>
              <a:latin typeface="Arial" panose="020B0604020202020204" pitchFamily="34" charset="0"/>
              <a:ea typeface="+mn-ea"/>
              <a:cs typeface="Arial" panose="020B0604020202020204" pitchFamily="34" charset="0"/>
            </a:endParaRPr>
          </a:p>
          <a:p>
            <a:endParaRPr lang="fr-FR" sz="1100" b="1"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b="1" kern="1200" dirty="0" smtClean="0">
                <a:solidFill>
                  <a:schemeClr val="tx1"/>
                </a:solidFill>
                <a:effectLst/>
                <a:latin typeface="Arial" panose="020B0604020202020204" pitchFamily="34" charset="0"/>
                <a:ea typeface="+mn-ea"/>
                <a:cs typeface="Arial" panose="020B0604020202020204" pitchFamily="34" charset="0"/>
              </a:rPr>
              <a:t>Ce calendrier reste indicatif</a:t>
            </a:r>
            <a:r>
              <a:rPr lang="fr-FR" sz="1100" b="1" kern="1200" baseline="0" dirty="0" smtClean="0">
                <a:solidFill>
                  <a:schemeClr val="tx1"/>
                </a:solidFill>
                <a:effectLst/>
                <a:latin typeface="Arial" panose="020B0604020202020204" pitchFamily="34" charset="0"/>
                <a:ea typeface="+mn-ea"/>
                <a:cs typeface="Arial" panose="020B0604020202020204" pitchFamily="34" charset="0"/>
              </a:rPr>
              <a:t> et </a:t>
            </a:r>
            <a:r>
              <a:rPr lang="fr-FR" sz="1100" b="1" kern="1200" dirty="0" smtClean="0">
                <a:solidFill>
                  <a:schemeClr val="tx1"/>
                </a:solidFill>
                <a:effectLst/>
                <a:latin typeface="Arial" panose="020B0604020202020204" pitchFamily="34" charset="0"/>
                <a:ea typeface="+mn-ea"/>
                <a:cs typeface="Arial" panose="020B0604020202020204" pitchFamily="34" charset="0"/>
              </a:rPr>
              <a:t>sera affiné au fur et à mesure de la connaissance précise du prochain programme et des développements informatiques de l’Initiative Carte Etudiante Européenne. </a:t>
            </a:r>
          </a:p>
          <a:p>
            <a:endParaRPr lang="fr-FR" sz="1100" b="1"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Wingdings" panose="05000000000000000000" pitchFamily="2" charset="2"/>
              <a:buChar char="§"/>
            </a:pPr>
            <a:r>
              <a:rPr lang="fr-FR" sz="1100" b="1"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RAPPEL</a:t>
            </a:r>
            <a:r>
              <a:rPr lang="fr-FR" sz="11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 vous pouvez d’ores et déjà générer</a:t>
            </a:r>
            <a:r>
              <a:rPr lang="fr-FR" sz="1100"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un European Student Identifier (ESI) et un European Student Card </a:t>
            </a:r>
            <a:r>
              <a:rPr lang="fr-FR" sz="1100" kern="1200" baseline="0" dirty="0" err="1"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Number</a:t>
            </a:r>
            <a:r>
              <a:rPr lang="fr-FR" sz="1100"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(ESCN), ne modifie pas l’existant (carte &amp; </a:t>
            </a:r>
            <a:r>
              <a:rPr lang="fr-FR" sz="1100" kern="1200" baseline="0" dirty="0" err="1"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n°ETU</a:t>
            </a:r>
            <a:r>
              <a:rPr lang="fr-FR" sz="1100"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mais donne à l’existant une dimension européenne </a:t>
            </a:r>
            <a:r>
              <a:rPr lang="fr-FR" sz="1100" kern="1200" baseline="0" dirty="0" err="1"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càd</a:t>
            </a:r>
            <a:r>
              <a:rPr lang="fr-FR" sz="1100" kern="1200" baseline="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reconnue par les SI des autres EES</a:t>
            </a:r>
          </a:p>
          <a:p>
            <a:pPr marL="0" indent="0">
              <a:buFont typeface="Wingdings" panose="05000000000000000000" pitchFamily="2" charset="2"/>
              <a:buNone/>
            </a:pPr>
            <a:r>
              <a:rPr lang="fr-FR" sz="1100" b="1" kern="1200" dirty="0" smtClean="0">
                <a:solidFill>
                  <a:schemeClr val="tx1"/>
                </a:solidFill>
                <a:effectLst/>
                <a:latin typeface="Arial" panose="020B0604020202020204" pitchFamily="34" charset="0"/>
                <a:ea typeface="+mn-ea"/>
                <a:cs typeface="Arial" panose="020B0604020202020204" pitchFamily="34" charset="0"/>
              </a:rPr>
              <a:t>=</a:t>
            </a:r>
            <a:r>
              <a:rPr lang="fr-FR" sz="1100" kern="1200" dirty="0" smtClean="0">
                <a:solidFill>
                  <a:schemeClr val="tx1"/>
                </a:solidFill>
                <a:effectLst/>
                <a:latin typeface="Arial" panose="020B0604020202020204" pitchFamily="34" charset="0"/>
                <a:ea typeface="+mn-ea"/>
                <a:cs typeface="Arial" panose="020B0604020202020204" pitchFamily="34" charset="0"/>
              </a:rPr>
              <a:t> avec</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cette fonctionnalité, tous les étudiants reçoivent un statut européen, qu’ils fassent une mobilité ou pas (= sentiment d’appartenance, incitation à faire valoir leur statut européen == incitation à la mobilité)</a:t>
            </a:r>
          </a:p>
          <a:p>
            <a:pPr marL="0" indent="0">
              <a:buFont typeface="Wingdings" panose="05000000000000000000" pitchFamily="2" charset="2"/>
              <a:buNone/>
            </a:pPr>
            <a:r>
              <a:rPr lang="fr-FR" sz="1100" b="1" kern="1200" baseline="0" dirty="0" smtClean="0">
                <a:solidFill>
                  <a:schemeClr val="tx1"/>
                </a:solidFill>
                <a:effectLst/>
                <a:latin typeface="Arial" panose="020B0604020202020204" pitchFamily="34" charset="0"/>
                <a:ea typeface="+mn-ea"/>
                <a:cs typeface="Arial" panose="020B0604020202020204" pitchFamily="34" charset="0"/>
              </a:rPr>
              <a:t>=</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avec cette fonctionnalité, tous les ETU Erasmus accueillis par l’ESS accèdent automatiquement aux services restau U, </a:t>
            </a:r>
            <a:r>
              <a:rPr lang="fr-FR" sz="1100" kern="1200" baseline="0" dirty="0" err="1" smtClean="0">
                <a:solidFill>
                  <a:schemeClr val="tx1"/>
                </a:solidFill>
                <a:effectLst/>
                <a:latin typeface="Arial" panose="020B0604020202020204" pitchFamily="34" charset="0"/>
                <a:ea typeface="+mn-ea"/>
                <a:cs typeface="Arial" panose="020B0604020202020204" pitchFamily="34" charset="0"/>
              </a:rPr>
              <a:t>Izly</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BU etc [= une part importante des ETU Erasmus méconnaît </a:t>
            </a:r>
            <a:r>
              <a:rPr lang="fr-FR" sz="1100" kern="1200" baseline="0" dirty="0" err="1" smtClean="0">
                <a:solidFill>
                  <a:schemeClr val="tx1"/>
                </a:solidFill>
                <a:effectLst/>
                <a:latin typeface="Arial" panose="020B0604020202020204" pitchFamily="34" charset="0"/>
                <a:ea typeface="+mn-ea"/>
                <a:cs typeface="Arial" panose="020B0604020202020204" pitchFamily="34" charset="0"/>
              </a:rPr>
              <a:t>Izly</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par exemple car pour ouvrir un compte </a:t>
            </a:r>
            <a:r>
              <a:rPr lang="fr-FR" sz="1100" b="1" i="1" kern="1200" baseline="0" dirty="0" smtClean="0">
                <a:solidFill>
                  <a:schemeClr val="tx1"/>
                </a:solidFill>
                <a:effectLst/>
                <a:latin typeface="Arial" panose="020B0604020202020204" pitchFamily="34" charset="0"/>
                <a:ea typeface="+mn-ea"/>
                <a:cs typeface="Arial" panose="020B0604020202020204" pitchFamily="34" charset="0"/>
              </a:rPr>
              <a:t>si l’on n’a pas l’ESI</a:t>
            </a:r>
            <a:r>
              <a:rPr lang="fr-FR" sz="1100" kern="1200" baseline="0" dirty="0" smtClean="0">
                <a:solidFill>
                  <a:schemeClr val="tx1"/>
                </a:solidFill>
                <a:effectLst/>
                <a:latin typeface="Arial" panose="020B0604020202020204" pitchFamily="34" charset="0"/>
                <a:ea typeface="+mn-ea"/>
                <a:cs typeface="Arial" panose="020B0604020202020204" pitchFamily="34" charset="0"/>
              </a:rPr>
              <a:t>, il faut d’abord s’immatriculer sur le site MesServices.Etudiants.gouv.fr et obtenir un INE.</a:t>
            </a:r>
          </a:p>
          <a:p>
            <a:pPr marL="0" indent="0">
              <a:buFont typeface="Wingdings" panose="05000000000000000000" pitchFamily="2" charset="2"/>
              <a:buNone/>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 avec cette fonctionnalité, les responsables SI peuvent ainsi faire techniquement le lien entre les outils informatiques utilisés par les RI et le SI central de l’EES</a:t>
            </a:r>
          </a:p>
          <a:p>
            <a:pPr marL="0" indent="0">
              <a:buFont typeface="Wingdings" panose="05000000000000000000" pitchFamily="2" charset="2"/>
              <a:buNone/>
            </a:pPr>
            <a:r>
              <a:rPr lang="fr-FR" sz="1100" kern="1200" baseline="0" dirty="0" smtClean="0">
                <a:solidFill>
                  <a:schemeClr val="tx1"/>
                </a:solidFill>
                <a:effectLst/>
                <a:latin typeface="Arial" panose="020B0604020202020204" pitchFamily="34" charset="0"/>
                <a:ea typeface="+mn-ea"/>
                <a:cs typeface="Arial" panose="020B0604020202020204" pitchFamily="34" charset="0"/>
              </a:rPr>
              <a:t>= et de toutes façons, c’est le même responsable SI qui gère la carte ETU et qui mettra en œuvre les autres briques fonctionnelles / services de l’Initiative</a:t>
            </a:r>
          </a:p>
          <a:p>
            <a:pPr marL="0" indent="0">
              <a:buFont typeface="Wingdings" panose="05000000000000000000" pitchFamily="2" charset="2"/>
              <a:buNone/>
            </a:pPr>
            <a:endParaRPr lang="fr-FR" sz="11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8129BA02-6B1E-404D-A464-B395F66E35B7}" type="slidenum">
              <a:rPr lang="fr-FR" smtClean="0"/>
              <a:t>9</a:t>
            </a:fld>
            <a:endParaRPr lang="fr-FR"/>
          </a:p>
        </p:txBody>
      </p:sp>
    </p:spTree>
    <p:extLst>
      <p:ext uri="{BB962C8B-B14F-4D97-AF65-F5344CB8AC3E}">
        <p14:creationId xmlns:p14="http://schemas.microsoft.com/office/powerpoint/2010/main" val="204995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8E954D7-C869-43D4-9047-5265A9E969CF}" type="datetimeFigureOut">
              <a:rPr lang="fr-FR" smtClean="0"/>
              <a:t>13/03/2020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257472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E954D7-C869-43D4-9047-5265A9E969CF}" type="datetimeFigureOut">
              <a:rPr lang="fr-FR" smtClean="0"/>
              <a:t>13/03/2020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403278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E954D7-C869-43D4-9047-5265A9E969CF}" type="datetimeFigureOut">
              <a:rPr lang="fr-FR" smtClean="0"/>
              <a:t>13/03/2020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28746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E954D7-C869-43D4-9047-5265A9E969CF}" type="datetimeFigureOut">
              <a:rPr lang="fr-FR" smtClean="0"/>
              <a:t>13/03/2020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19657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8E954D7-C869-43D4-9047-5265A9E969CF}" type="datetimeFigureOut">
              <a:rPr lang="fr-FR" smtClean="0"/>
              <a:t>13/03/2020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2903751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8E954D7-C869-43D4-9047-5265A9E969CF}" type="datetimeFigureOut">
              <a:rPr lang="fr-FR" smtClean="0"/>
              <a:t>13/03/2020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37307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8E954D7-C869-43D4-9047-5265A9E969CF}" type="datetimeFigureOut">
              <a:rPr lang="fr-FR" smtClean="0"/>
              <a:t>13/03/2020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191744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8E954D7-C869-43D4-9047-5265A9E969CF}" type="datetimeFigureOut">
              <a:rPr lang="fr-FR" smtClean="0"/>
              <a:t>13/03/2020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171369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E954D7-C869-43D4-9047-5265A9E969CF}" type="datetimeFigureOut">
              <a:rPr lang="fr-FR" smtClean="0"/>
              <a:t>13/03/2020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338979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8E954D7-C869-43D4-9047-5265A9E969CF}" type="datetimeFigureOut">
              <a:rPr lang="fr-FR" smtClean="0"/>
              <a:t>13/03/2020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96051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8E954D7-C869-43D4-9047-5265A9E969CF}" type="datetimeFigureOut">
              <a:rPr lang="fr-FR" smtClean="0"/>
              <a:t>13/03/2020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52B83E-AA26-48AE-8FA6-6725317F197A}" type="slidenum">
              <a:rPr lang="fr-FR" smtClean="0"/>
              <a:t>‹N°›</a:t>
            </a:fld>
            <a:endParaRPr lang="fr-FR"/>
          </a:p>
        </p:txBody>
      </p:sp>
    </p:spTree>
    <p:extLst>
      <p:ext uri="{BB962C8B-B14F-4D97-AF65-F5344CB8AC3E}">
        <p14:creationId xmlns:p14="http://schemas.microsoft.com/office/powerpoint/2010/main" val="314965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954D7-C869-43D4-9047-5265A9E969CF}" type="datetimeFigureOut">
              <a:rPr lang="fr-FR" smtClean="0"/>
              <a:t>13/03/2020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2B83E-AA26-48AE-8FA6-6725317F197A}" type="slidenum">
              <a:rPr lang="fr-FR" smtClean="0"/>
              <a:t>‹N°›</a:t>
            </a:fld>
            <a:endParaRPr lang="fr-FR"/>
          </a:p>
        </p:txBody>
      </p:sp>
    </p:spTree>
    <p:extLst>
      <p:ext uri="{BB962C8B-B14F-4D97-AF65-F5344CB8AC3E}">
        <p14:creationId xmlns:p14="http://schemas.microsoft.com/office/powerpoint/2010/main" val="3451663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www.erasmuswithoutpaper.eu/dashboar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hyperlink" Target="https://youtu.be/-fniFAgAiwQ" TargetMode="External"/><Relationship Id="rId3" Type="http://schemas.openxmlformats.org/officeDocument/2006/relationships/slideLayout" Target="../slideLayouts/slideLayout2.xml"/><Relationship Id="rId7" Type="http://schemas.openxmlformats.org/officeDocument/2006/relationships/hyperlink" Target="https://youtu.be/gM7JISZIzds" TargetMode="External"/><Relationship Id="rId2" Type="http://schemas.openxmlformats.org/officeDocument/2006/relationships/video" Target="https://www.youtube.com/embed/-fniFAgAiwQ" TargetMode="External"/><Relationship Id="rId1" Type="http://schemas.openxmlformats.org/officeDocument/2006/relationships/video" Target="https://www.youtube.com/embed/gM7JISZIzds" TargetMode="External"/><Relationship Id="rId6" Type="http://schemas.openxmlformats.org/officeDocument/2006/relationships/image" Target="../media/image20.jpeg"/><Relationship Id="rId5" Type="http://schemas.openxmlformats.org/officeDocument/2006/relationships/image" Target="../media/image11.jpeg"/><Relationship Id="rId4" Type="http://schemas.openxmlformats.org/officeDocument/2006/relationships/notesSlide" Target="../notesSlides/notesSlide12.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agence.erasmusplus.fr/carte-etudiante-europeenn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uropeanstudentcard.eu/fr/comment-ca-marche/" TargetMode="External"/><Relationship Id="rId13" Type="http://schemas.openxmlformats.org/officeDocument/2006/relationships/image" Target="../media/image24.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hyperlink" Target="https://erasmusapp.e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evelopers.erasmuswithoutpaper.eu/" TargetMode="External"/><Relationship Id="rId11" Type="http://schemas.openxmlformats.org/officeDocument/2006/relationships/image" Target="../media/image23.jpeg"/><Relationship Id="rId5" Type="http://schemas.openxmlformats.org/officeDocument/2006/relationships/hyperlink" Target="https://cc.erasmuswithoutpaper.eu/" TargetMode="External"/><Relationship Id="rId15" Type="http://schemas.openxmlformats.org/officeDocument/2006/relationships/image" Target="../media/image26.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hyperlink" Target="https://router.europeanstudentcard.eu/login" TargetMode="External"/><Relationship Id="rId1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jpe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bJM_epLANmI" TargetMode="External"/><Relationship Id="rId6" Type="http://schemas.openxmlformats.org/officeDocument/2006/relationships/image" Target="../media/image34.jpeg"/><Relationship Id="rId5" Type="http://schemas.openxmlformats.org/officeDocument/2006/relationships/hyperlink" Target="https://youtu.be/bJM_epLANmI"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701" y="4147346"/>
            <a:ext cx="4824434" cy="1608146"/>
          </a:xfrm>
          <a:prstGeom prst="rect">
            <a:avLst/>
          </a:prstGeom>
        </p:spPr>
      </p:pic>
      <p:sp>
        <p:nvSpPr>
          <p:cNvPr id="6" name="Rectangle 5"/>
          <p:cNvSpPr/>
          <p:nvPr/>
        </p:nvSpPr>
        <p:spPr>
          <a:xfrm>
            <a:off x="8186513" y="5980439"/>
            <a:ext cx="3770135" cy="738664"/>
          </a:xfrm>
          <a:prstGeom prst="rect">
            <a:avLst/>
          </a:prstGeom>
        </p:spPr>
        <p:txBody>
          <a:bodyPr wrap="none">
            <a:spAutoFit/>
          </a:bodyPr>
          <a:lstStyle/>
          <a:p>
            <a:pPr algn="r"/>
            <a:r>
              <a:rPr lang="fr-FR" sz="1400" b="1" dirty="0" smtClean="0">
                <a:solidFill>
                  <a:srgbClr val="C00870"/>
                </a:solidFill>
                <a:latin typeface="Arial Narrow" panose="020B0606020202030204" pitchFamily="34" charset="0"/>
              </a:rPr>
              <a:t>MARS 2020</a:t>
            </a:r>
          </a:p>
          <a:p>
            <a:pPr algn="r"/>
            <a:r>
              <a:rPr lang="fr-FR" sz="1400" b="1" dirty="0" smtClean="0">
                <a:solidFill>
                  <a:srgbClr val="C00870"/>
                </a:solidFill>
                <a:latin typeface="Arial Narrow" panose="020B0606020202030204" pitchFamily="34" charset="0"/>
              </a:rPr>
              <a:t>MARIE-PIERRE CHALIMBAUD  -  DIGITAL OFFICER</a:t>
            </a:r>
          </a:p>
          <a:p>
            <a:pPr algn="r"/>
            <a:r>
              <a:rPr lang="fr-FR" sz="1400" b="1" dirty="0" smtClean="0">
                <a:solidFill>
                  <a:srgbClr val="C00870"/>
                </a:solidFill>
                <a:latin typeface="Arial Narrow" panose="020B0606020202030204" pitchFamily="34" charset="0"/>
              </a:rPr>
              <a:t>GAEL TABARLY  -  CHARGE DE PROMOTION</a:t>
            </a:r>
          </a:p>
        </p:txBody>
      </p:sp>
      <p:grpSp>
        <p:nvGrpSpPr>
          <p:cNvPr id="2" name="Groupe 1"/>
          <p:cNvGrpSpPr/>
          <p:nvPr/>
        </p:nvGrpSpPr>
        <p:grpSpPr>
          <a:xfrm>
            <a:off x="219919" y="1079016"/>
            <a:ext cx="11736729" cy="2770228"/>
            <a:chOff x="219919" y="1079016"/>
            <a:chExt cx="11736729" cy="2770228"/>
          </a:xfrm>
        </p:grpSpPr>
        <p:sp>
          <p:nvSpPr>
            <p:cNvPr id="5" name="ZoneTexte 4"/>
            <p:cNvSpPr txBox="1"/>
            <p:nvPr/>
          </p:nvSpPr>
          <p:spPr>
            <a:xfrm>
              <a:off x="219919" y="1079016"/>
              <a:ext cx="11736729" cy="1754326"/>
            </a:xfrm>
            <a:prstGeom prst="rect">
              <a:avLst/>
            </a:prstGeom>
            <a:solidFill>
              <a:schemeClr val="accent5">
                <a:lumMod val="75000"/>
              </a:schemeClr>
            </a:solidFill>
          </p:spPr>
          <p:txBody>
            <a:bodyPr wrap="square" rtlCol="0">
              <a:spAutoFit/>
            </a:bodyPr>
            <a:lstStyle/>
            <a:p>
              <a:pPr algn="ctr"/>
              <a:endParaRPr lang="fr-FR" b="1" dirty="0" smtClean="0">
                <a:solidFill>
                  <a:schemeClr val="bg1"/>
                </a:solidFill>
                <a:latin typeface="Arial" panose="020B0604020202020204" pitchFamily="34" charset="0"/>
                <a:cs typeface="Arial" panose="020B0604020202020204" pitchFamily="34" charset="0"/>
              </a:endParaRPr>
            </a:p>
            <a:p>
              <a:pPr algn="ctr"/>
              <a:r>
                <a:rPr lang="fr-FR" sz="3600" b="1" dirty="0" smtClean="0">
                  <a:solidFill>
                    <a:schemeClr val="bg1"/>
                  </a:solidFill>
                  <a:latin typeface="Arial" panose="020B0604020202020204" pitchFamily="34" charset="0"/>
                  <a:cs typeface="Arial" panose="020B0604020202020204" pitchFamily="34" charset="0"/>
                </a:rPr>
                <a:t>INITIATIVE  CARTE  ETUDIANTE  EUROPÉENNE</a:t>
              </a:r>
            </a:p>
            <a:p>
              <a:pPr algn="ctr"/>
              <a:r>
                <a:rPr lang="fr-FR" b="1" dirty="0" smtClean="0">
                  <a:solidFill>
                    <a:schemeClr val="bg1"/>
                  </a:solidFill>
                  <a:latin typeface="Arial" panose="020B0604020202020204" pitchFamily="34" charset="0"/>
                  <a:cs typeface="Arial" panose="020B0604020202020204" pitchFamily="34" charset="0"/>
                </a:rPr>
                <a:t> </a:t>
              </a:r>
            </a:p>
            <a:p>
              <a:r>
                <a:rPr lang="fr-FR" sz="3600" b="1" dirty="0" smtClean="0">
                  <a:solidFill>
                    <a:schemeClr val="bg1"/>
                  </a:solidFill>
                  <a:latin typeface="Arial" panose="020B0604020202020204" pitchFamily="34" charset="0"/>
                  <a:cs typeface="Arial" panose="020B0604020202020204" pitchFamily="34" charset="0"/>
                </a:rPr>
                <a:t>                                             #</a:t>
              </a:r>
              <a:endParaRPr lang="fr-FR" b="1" dirty="0">
                <a:solidFill>
                  <a:schemeClr val="bg1"/>
                </a:solidFill>
                <a:latin typeface="Arial" panose="020B0604020202020204" pitchFamily="34" charset="0"/>
                <a:cs typeface="Arial" panose="020B0604020202020204" pitchFamily="34" charset="0"/>
              </a:endParaRPr>
            </a:p>
          </p:txBody>
        </p:sp>
        <p:pic>
          <p:nvPicPr>
            <p:cNvPr id="7" name="Image 6" descr="U:\5. thématiques\EuroMéditerrannée\déplacement Ramallah\Numérique\posts &amp; illustrations\erasmus going digital.pn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94544">
              <a:off x="5891874" y="2125357"/>
              <a:ext cx="4196545" cy="1723887"/>
            </a:xfrm>
            <a:prstGeom prst="ellipse">
              <a:avLst/>
            </a:prstGeom>
            <a:noFill/>
            <a:ln>
              <a:solidFill>
                <a:srgbClr val="0070C0"/>
              </a:solidFill>
            </a:ln>
          </p:spPr>
        </p:pic>
      </p:grpSp>
    </p:spTree>
    <p:extLst>
      <p:ext uri="{BB962C8B-B14F-4D97-AF65-F5344CB8AC3E}">
        <p14:creationId xmlns:p14="http://schemas.microsoft.com/office/powerpoint/2010/main" val="2619092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885108" y="247359"/>
            <a:ext cx="8227965" cy="2130118"/>
            <a:chOff x="709496" y="1550837"/>
            <a:chExt cx="10656218" cy="3249656"/>
          </a:xfrm>
        </p:grpSpPr>
        <p:pic>
          <p:nvPicPr>
            <p:cNvPr id="5" name="Picture 4" descr="Résultat de recherche d'images pour &quot;schéma réseau simpl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145" y="1852854"/>
              <a:ext cx="1895474" cy="14382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ésultat de recherche d'images pour &quot;schéma smartphone&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643" t="10131" r="37305" b="11359"/>
            <a:stretch/>
          </p:blipFill>
          <p:spPr bwMode="auto">
            <a:xfrm>
              <a:off x="5553024" y="1550837"/>
              <a:ext cx="1151104" cy="2042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ésultat de recherche d'images pour &quot;clé dessin&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265" b="31295"/>
            <a:stretch/>
          </p:blipFill>
          <p:spPr bwMode="auto">
            <a:xfrm rot="21386316">
              <a:off x="9114411" y="1762596"/>
              <a:ext cx="1635979" cy="119318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709496" y="3729461"/>
              <a:ext cx="3163023" cy="892118"/>
            </a:xfrm>
            <a:prstGeom prst="rect">
              <a:avLst/>
            </a:prstGeom>
            <a:noFill/>
          </p:spPr>
          <p:txBody>
            <a:bodyPr wrap="square" rtlCol="0">
              <a:spAutoFit/>
            </a:bodyPr>
            <a:lstStyle/>
            <a:p>
              <a:pPr algn="ctr"/>
              <a:r>
                <a:rPr lang="fr-FR" sz="1600" b="1" dirty="0" smtClean="0">
                  <a:solidFill>
                    <a:srgbClr val="C00870"/>
                  </a:solidFill>
                  <a:latin typeface="Arial" panose="020B0604020202020204" pitchFamily="34" charset="0"/>
                  <a:cs typeface="Arial" panose="020B0604020202020204" pitchFamily="34" charset="0"/>
                </a:rPr>
                <a:t>Un réseau </a:t>
              </a:r>
            </a:p>
            <a:p>
              <a:pPr algn="ctr"/>
              <a:r>
                <a:rPr lang="fr-FR" sz="1600" b="1" dirty="0" smtClean="0">
                  <a:solidFill>
                    <a:srgbClr val="C00870"/>
                  </a:solidFill>
                  <a:latin typeface="Arial" panose="020B0604020202020204" pitchFamily="34" charset="0"/>
                  <a:cs typeface="Arial" panose="020B0604020202020204" pitchFamily="34" charset="0"/>
                </a:rPr>
                <a:t>d’échange de données</a:t>
              </a:r>
              <a:r>
                <a:rPr lang="fr-FR" sz="1600" dirty="0" smtClean="0">
                  <a:solidFill>
                    <a:srgbClr val="C00870"/>
                  </a:solidFill>
                  <a:latin typeface="Arial" panose="020B0604020202020204" pitchFamily="34" charset="0"/>
                  <a:cs typeface="Arial" panose="020B0604020202020204" pitchFamily="34" charset="0"/>
                </a:rPr>
                <a:t> </a:t>
              </a:r>
            </a:p>
          </p:txBody>
        </p:sp>
        <p:sp>
          <p:nvSpPr>
            <p:cNvPr id="9" name="ZoneTexte 8"/>
            <p:cNvSpPr txBox="1"/>
            <p:nvPr/>
          </p:nvSpPr>
          <p:spPr>
            <a:xfrm>
              <a:off x="4667202" y="3893090"/>
              <a:ext cx="2753727" cy="892118"/>
            </a:xfrm>
            <a:prstGeom prst="rect">
              <a:avLst/>
            </a:prstGeom>
            <a:noFill/>
          </p:spPr>
          <p:txBody>
            <a:bodyPr wrap="square" rtlCol="0">
              <a:spAutoFit/>
            </a:bodyPr>
            <a:lstStyle/>
            <a:p>
              <a:pPr algn="ctr"/>
              <a:r>
                <a:rPr lang="fr-FR" sz="1600" b="1" dirty="0" smtClean="0">
                  <a:solidFill>
                    <a:srgbClr val="C00870"/>
                  </a:solidFill>
                  <a:latin typeface="Arial" panose="020B0604020202020204" pitchFamily="34" charset="0"/>
                  <a:cs typeface="Arial" panose="020B0604020202020204" pitchFamily="34" charset="0"/>
                </a:rPr>
                <a:t>Une application </a:t>
              </a:r>
            </a:p>
            <a:p>
              <a:pPr algn="ctr"/>
              <a:r>
                <a:rPr lang="fr-FR" sz="1600" b="1" dirty="0" smtClean="0">
                  <a:solidFill>
                    <a:srgbClr val="C00870"/>
                  </a:solidFill>
                  <a:latin typeface="Arial" panose="020B0604020202020204" pitchFamily="34" charset="0"/>
                  <a:cs typeface="Arial" panose="020B0604020202020204" pitchFamily="34" charset="0"/>
                </a:rPr>
                <a:t>mobile</a:t>
              </a:r>
              <a:endParaRPr lang="fr-FR" sz="1600" dirty="0" smtClean="0">
                <a:solidFill>
                  <a:srgbClr val="C00870"/>
                </a:solidFill>
                <a:latin typeface="Arial" panose="020B0604020202020204" pitchFamily="34" charset="0"/>
                <a:cs typeface="Arial" panose="020B0604020202020204" pitchFamily="34" charset="0"/>
              </a:endParaRPr>
            </a:p>
          </p:txBody>
        </p:sp>
        <p:sp>
          <p:nvSpPr>
            <p:cNvPr id="10" name="ZoneTexte 9"/>
            <p:cNvSpPr txBox="1"/>
            <p:nvPr/>
          </p:nvSpPr>
          <p:spPr>
            <a:xfrm>
              <a:off x="8382960" y="3908375"/>
              <a:ext cx="2982754" cy="892118"/>
            </a:xfrm>
            <a:prstGeom prst="rect">
              <a:avLst/>
            </a:prstGeom>
            <a:noFill/>
          </p:spPr>
          <p:txBody>
            <a:bodyPr wrap="square" rtlCol="0">
              <a:spAutoFit/>
            </a:bodyPr>
            <a:lstStyle/>
            <a:p>
              <a:pPr algn="ctr"/>
              <a:r>
                <a:rPr lang="fr-FR" sz="1600" b="1" dirty="0" smtClean="0">
                  <a:solidFill>
                    <a:srgbClr val="C00870"/>
                  </a:solidFill>
                  <a:latin typeface="Arial" panose="020B0604020202020204" pitchFamily="34" charset="0"/>
                  <a:cs typeface="Arial" panose="020B0604020202020204" pitchFamily="34" charset="0"/>
                </a:rPr>
                <a:t>Une identité numérique</a:t>
              </a:r>
            </a:p>
          </p:txBody>
        </p:sp>
      </p:grpSp>
      <p:pic>
        <p:nvPicPr>
          <p:cNvPr id="33" name="Imag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1232" y="6145889"/>
            <a:ext cx="1714060" cy="577988"/>
          </a:xfrm>
          <a:prstGeom prst="rect">
            <a:avLst/>
          </a:prstGeom>
        </p:spPr>
      </p:pic>
      <p:grpSp>
        <p:nvGrpSpPr>
          <p:cNvPr id="13" name="Groupe 12"/>
          <p:cNvGrpSpPr/>
          <p:nvPr/>
        </p:nvGrpSpPr>
        <p:grpSpPr>
          <a:xfrm>
            <a:off x="2328806" y="2734187"/>
            <a:ext cx="7591001" cy="2914996"/>
            <a:chOff x="2328806" y="2734187"/>
            <a:chExt cx="7591001" cy="2914996"/>
          </a:xfrm>
        </p:grpSpPr>
        <p:grpSp>
          <p:nvGrpSpPr>
            <p:cNvPr id="31" name="Groupe 30"/>
            <p:cNvGrpSpPr/>
            <p:nvPr/>
          </p:nvGrpSpPr>
          <p:grpSpPr>
            <a:xfrm>
              <a:off x="8321773" y="4114798"/>
              <a:ext cx="1598034" cy="1300098"/>
              <a:chOff x="7386603" y="3285359"/>
              <a:chExt cx="1598034" cy="1300098"/>
            </a:xfrm>
          </p:grpSpPr>
          <p:sp>
            <p:nvSpPr>
              <p:cNvPr id="20" name="Rectangle 19"/>
              <p:cNvSpPr/>
              <p:nvPr/>
            </p:nvSpPr>
            <p:spPr>
              <a:xfrm>
                <a:off x="7386607" y="3285359"/>
                <a:ext cx="1396537" cy="12552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7699891" y="4148500"/>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orme libre 21"/>
              <p:cNvSpPr/>
              <p:nvPr/>
            </p:nvSpPr>
            <p:spPr>
              <a:xfrm rot="5400000">
                <a:off x="7197661" y="3644196"/>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7703899" y="3333161"/>
                <a:ext cx="1179991" cy="723275"/>
              </a:xfrm>
              <a:prstGeom prst="rect">
                <a:avLst/>
              </a:prstGeom>
              <a:noFill/>
            </p:spPr>
            <p:txBody>
              <a:bodyPr wrap="square" rtlCol="0">
                <a:spAutoFit/>
              </a:bodyPr>
              <a:lstStyle/>
              <a:p>
                <a:pPr algn="ctr"/>
                <a:r>
                  <a:rPr lang="fr-FR" sz="1400" b="1" dirty="0" smtClean="0">
                    <a:solidFill>
                      <a:schemeClr val="bg1"/>
                    </a:solidFill>
                  </a:rPr>
                  <a:t>CARTE ETUDIANTE </a:t>
                </a:r>
              </a:p>
              <a:p>
                <a:r>
                  <a:rPr lang="fr-FR" sz="1300" b="1" dirty="0" smtClean="0">
                    <a:solidFill>
                      <a:schemeClr val="bg1"/>
                    </a:solidFill>
                  </a:rPr>
                  <a:t>EUROPÉENNE</a:t>
                </a:r>
                <a:endParaRPr lang="fr-FR" sz="1300" b="1" dirty="0">
                  <a:solidFill>
                    <a:schemeClr val="bg1"/>
                  </a:solidFill>
                </a:endParaRPr>
              </a:p>
            </p:txBody>
          </p:sp>
          <p:sp>
            <p:nvSpPr>
              <p:cNvPr id="25" name="ZoneTexte 24"/>
              <p:cNvSpPr txBox="1"/>
              <p:nvPr/>
            </p:nvSpPr>
            <p:spPr>
              <a:xfrm>
                <a:off x="8268360" y="4323847"/>
                <a:ext cx="716277" cy="261610"/>
              </a:xfrm>
              <a:prstGeom prst="rect">
                <a:avLst/>
              </a:prstGeom>
              <a:noFill/>
            </p:spPr>
            <p:txBody>
              <a:bodyPr wrap="square" rtlCol="0">
                <a:spAutoFit/>
              </a:bodyPr>
              <a:lstStyle/>
              <a:p>
                <a:r>
                  <a:rPr lang="fr-FR" sz="1050" b="1" dirty="0" smtClean="0">
                    <a:solidFill>
                      <a:schemeClr val="bg1"/>
                    </a:solidFill>
                  </a:rPr>
                  <a:t>CNOUS</a:t>
                </a:r>
                <a:endParaRPr lang="fr-FR" sz="1050" b="1" dirty="0">
                  <a:solidFill>
                    <a:schemeClr val="bg1"/>
                  </a:solidFill>
                </a:endParaRPr>
              </a:p>
            </p:txBody>
          </p:sp>
        </p:grpSp>
        <p:grpSp>
          <p:nvGrpSpPr>
            <p:cNvPr id="30" name="Groupe 29"/>
            <p:cNvGrpSpPr/>
            <p:nvPr/>
          </p:nvGrpSpPr>
          <p:grpSpPr>
            <a:xfrm>
              <a:off x="2328806" y="4011896"/>
              <a:ext cx="1833238" cy="1637287"/>
              <a:chOff x="8781671" y="3285359"/>
              <a:chExt cx="1788618" cy="1637287"/>
            </a:xfrm>
            <a:solidFill>
              <a:srgbClr val="C00870"/>
            </a:solidFill>
          </p:grpSpPr>
          <p:sp>
            <p:nvSpPr>
              <p:cNvPr id="19" name="Rectangle 18"/>
              <p:cNvSpPr/>
              <p:nvPr/>
            </p:nvSpPr>
            <p:spPr>
              <a:xfrm>
                <a:off x="8781671" y="3285359"/>
                <a:ext cx="1396537" cy="1255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orme libre 22"/>
              <p:cNvSpPr/>
              <p:nvPr/>
            </p:nvSpPr>
            <p:spPr>
              <a:xfrm rot="5400000">
                <a:off x="8594198" y="3644196"/>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9100611" y="3476726"/>
                <a:ext cx="917981" cy="738664"/>
              </a:xfrm>
              <a:prstGeom prst="rect">
                <a:avLst/>
              </a:prstGeom>
              <a:grpFill/>
            </p:spPr>
            <p:txBody>
              <a:bodyPr wrap="square" rtlCol="0">
                <a:spAutoFit/>
              </a:bodyPr>
              <a:lstStyle/>
              <a:p>
                <a:r>
                  <a:rPr lang="fr-FR" sz="1400" b="1" dirty="0" smtClean="0">
                    <a:solidFill>
                      <a:schemeClr val="bg1"/>
                    </a:solidFill>
                  </a:rPr>
                  <a:t>ERASMUS WITHOUT PAPER</a:t>
                </a:r>
                <a:endParaRPr lang="fr-FR" sz="1400" b="1" dirty="0">
                  <a:solidFill>
                    <a:schemeClr val="bg1"/>
                  </a:solidFill>
                </a:endParaRPr>
              </a:p>
            </p:txBody>
          </p:sp>
          <p:sp>
            <p:nvSpPr>
              <p:cNvPr id="27" name="ZoneTexte 26"/>
              <p:cNvSpPr txBox="1"/>
              <p:nvPr/>
            </p:nvSpPr>
            <p:spPr>
              <a:xfrm>
                <a:off x="9786130" y="4314754"/>
                <a:ext cx="716277" cy="261610"/>
              </a:xfrm>
              <a:prstGeom prst="rect">
                <a:avLst/>
              </a:prstGeom>
              <a:noFill/>
            </p:spPr>
            <p:txBody>
              <a:bodyPr wrap="square" rtlCol="0">
                <a:spAutoFit/>
              </a:bodyPr>
              <a:lstStyle/>
              <a:p>
                <a:r>
                  <a:rPr lang="fr-FR" sz="1050" b="1" dirty="0" smtClean="0">
                    <a:solidFill>
                      <a:schemeClr val="bg1"/>
                    </a:solidFill>
                  </a:rPr>
                  <a:t>EUF</a:t>
                </a:r>
                <a:endParaRPr lang="fr-FR" sz="1050" b="1" dirty="0">
                  <a:solidFill>
                    <a:schemeClr val="bg1"/>
                  </a:solidFill>
                </a:endParaRPr>
              </a:p>
            </p:txBody>
          </p:sp>
          <p:sp>
            <p:nvSpPr>
              <p:cNvPr id="28" name="Forme libre 27"/>
              <p:cNvSpPr/>
              <p:nvPr/>
            </p:nvSpPr>
            <p:spPr>
              <a:xfrm rot="5400000">
                <a:off x="9989266" y="3681113"/>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rot="10800000">
                <a:off x="9144485" y="4530565"/>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2" name="Groupe 31"/>
            <p:cNvGrpSpPr/>
            <p:nvPr/>
          </p:nvGrpSpPr>
          <p:grpSpPr>
            <a:xfrm>
              <a:off x="5151558" y="4050395"/>
              <a:ext cx="1798491" cy="1266704"/>
              <a:chOff x="8389588" y="4540581"/>
              <a:chExt cx="1798491" cy="1266704"/>
            </a:xfrm>
          </p:grpSpPr>
          <p:sp>
            <p:nvSpPr>
              <p:cNvPr id="12" name="Rectangle 11"/>
              <p:cNvSpPr/>
              <p:nvPr/>
            </p:nvSpPr>
            <p:spPr>
              <a:xfrm>
                <a:off x="8781670" y="4540581"/>
                <a:ext cx="1396537" cy="12552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8927295" y="4689705"/>
                <a:ext cx="938447" cy="523220"/>
              </a:xfrm>
              <a:prstGeom prst="rect">
                <a:avLst/>
              </a:prstGeom>
              <a:noFill/>
            </p:spPr>
            <p:txBody>
              <a:bodyPr wrap="square" rtlCol="0">
                <a:spAutoFit/>
              </a:bodyPr>
              <a:lstStyle/>
              <a:p>
                <a:r>
                  <a:rPr lang="fr-FR" sz="1400" b="1" dirty="0" smtClean="0">
                    <a:solidFill>
                      <a:schemeClr val="bg1"/>
                    </a:solidFill>
                  </a:rPr>
                  <a:t>ERASMUS+ APP</a:t>
                </a:r>
                <a:endParaRPr lang="fr-FR" sz="1400" b="1" dirty="0">
                  <a:solidFill>
                    <a:schemeClr val="bg1"/>
                  </a:solidFill>
                </a:endParaRPr>
              </a:p>
            </p:txBody>
          </p:sp>
          <p:sp>
            <p:nvSpPr>
              <p:cNvPr id="15" name="ZoneTexte 14"/>
              <p:cNvSpPr txBox="1"/>
              <p:nvPr/>
            </p:nvSpPr>
            <p:spPr>
              <a:xfrm>
                <a:off x="8758088" y="5553369"/>
                <a:ext cx="916681" cy="253916"/>
              </a:xfrm>
              <a:prstGeom prst="rect">
                <a:avLst/>
              </a:prstGeom>
              <a:noFill/>
            </p:spPr>
            <p:txBody>
              <a:bodyPr wrap="square" rtlCol="0">
                <a:spAutoFit/>
              </a:bodyPr>
              <a:lstStyle/>
              <a:p>
                <a:r>
                  <a:rPr lang="fr-FR" sz="1050" b="1" dirty="0" smtClean="0">
                    <a:solidFill>
                      <a:schemeClr val="bg1"/>
                    </a:solidFill>
                  </a:rPr>
                  <a:t>DGEAC + ESN</a:t>
                </a:r>
                <a:endParaRPr lang="fr-FR" sz="1050" b="1" dirty="0">
                  <a:solidFill>
                    <a:schemeClr val="bg1"/>
                  </a:solidFill>
                </a:endParaRPr>
              </a:p>
            </p:txBody>
          </p:sp>
          <p:sp>
            <p:nvSpPr>
              <p:cNvPr id="16" name="Forme libre 15"/>
              <p:cNvSpPr/>
              <p:nvPr/>
            </p:nvSpPr>
            <p:spPr>
              <a:xfrm rot="16200000">
                <a:off x="8200646" y="4804236"/>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17"/>
              <p:cNvSpPr/>
              <p:nvPr/>
            </p:nvSpPr>
            <p:spPr>
              <a:xfrm rot="16200000">
                <a:off x="9607056" y="5177519"/>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Flèche droite rayée 10"/>
            <p:cNvSpPr/>
            <p:nvPr/>
          </p:nvSpPr>
          <p:spPr>
            <a:xfrm rot="5400000">
              <a:off x="2471564" y="2918325"/>
              <a:ext cx="1166196" cy="797920"/>
            </a:xfrm>
            <a:prstGeom prst="stripedRightArrow">
              <a:avLst/>
            </a:prstGeom>
            <a:gradFill flip="none" rotWithShape="1">
              <a:gsLst>
                <a:gs pos="0">
                  <a:schemeClr val="accent1">
                    <a:lumMod val="5000"/>
                    <a:lumOff val="95000"/>
                  </a:schemeClr>
                </a:gs>
                <a:gs pos="48000">
                  <a:srgbClr val="FDCBE8"/>
                </a:gs>
                <a:gs pos="0">
                  <a:srgbClr val="FDCBE8"/>
                </a:gs>
                <a:gs pos="81000">
                  <a:srgbClr val="C008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rayée 33"/>
            <p:cNvSpPr/>
            <p:nvPr/>
          </p:nvSpPr>
          <p:spPr>
            <a:xfrm rot="5400000">
              <a:off x="5575391" y="2988335"/>
              <a:ext cx="1166196" cy="797920"/>
            </a:xfrm>
            <a:prstGeom prst="stripedRightArrow">
              <a:avLst/>
            </a:prstGeom>
            <a:gradFill flip="none" rotWithShape="1">
              <a:gsLst>
                <a:gs pos="0">
                  <a:schemeClr val="accent1">
                    <a:lumMod val="5000"/>
                    <a:lumOff val="95000"/>
                  </a:schemeClr>
                </a:gs>
                <a:gs pos="48000">
                  <a:schemeClr val="accent5">
                    <a:lumMod val="60000"/>
                    <a:lumOff val="40000"/>
                  </a:schemeClr>
                </a:gs>
                <a:gs pos="0">
                  <a:schemeClr val="accent5">
                    <a:lumMod val="40000"/>
                    <a:lumOff val="60000"/>
                  </a:schemeClr>
                </a:gs>
                <a:gs pos="81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rayée 34"/>
            <p:cNvSpPr/>
            <p:nvPr/>
          </p:nvSpPr>
          <p:spPr>
            <a:xfrm rot="5400000">
              <a:off x="8378441" y="2983884"/>
              <a:ext cx="1166196" cy="797920"/>
            </a:xfrm>
            <a:prstGeom prst="stripedRightArrow">
              <a:avLst/>
            </a:prstGeom>
            <a:gradFill flip="none" rotWithShape="1">
              <a:gsLst>
                <a:gs pos="0">
                  <a:schemeClr val="accent1">
                    <a:lumMod val="5000"/>
                    <a:lumOff val="95000"/>
                  </a:schemeClr>
                </a:gs>
                <a:gs pos="48000">
                  <a:schemeClr val="accent5">
                    <a:lumMod val="60000"/>
                    <a:lumOff val="40000"/>
                  </a:schemeClr>
                </a:gs>
                <a:gs pos="0">
                  <a:schemeClr val="accent5">
                    <a:lumMod val="40000"/>
                    <a:lumOff val="60000"/>
                  </a:schemeClr>
                </a:gs>
                <a:gs pos="81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413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ZoneTexte 64"/>
          <p:cNvSpPr txBox="1"/>
          <p:nvPr/>
        </p:nvSpPr>
        <p:spPr>
          <a:xfrm>
            <a:off x="5507283" y="3319760"/>
            <a:ext cx="938447" cy="523220"/>
          </a:xfrm>
          <a:prstGeom prst="rect">
            <a:avLst/>
          </a:prstGeom>
          <a:noFill/>
        </p:spPr>
        <p:txBody>
          <a:bodyPr wrap="square" rtlCol="0">
            <a:spAutoFit/>
          </a:bodyPr>
          <a:lstStyle/>
          <a:p>
            <a:r>
              <a:rPr lang="fr-FR" sz="1400" b="1" dirty="0" smtClean="0">
                <a:solidFill>
                  <a:schemeClr val="bg1"/>
                </a:solidFill>
              </a:rPr>
              <a:t>Erasmus+ App</a:t>
            </a:r>
            <a:endParaRPr lang="fr-FR" sz="1400" b="1" dirty="0">
              <a:solidFill>
                <a:schemeClr val="bg1"/>
              </a:solidFill>
            </a:endParaRPr>
          </a:p>
        </p:txBody>
      </p:sp>
      <p:sp>
        <p:nvSpPr>
          <p:cNvPr id="66" name="ZoneTexte 65"/>
          <p:cNvSpPr txBox="1"/>
          <p:nvPr/>
        </p:nvSpPr>
        <p:spPr>
          <a:xfrm>
            <a:off x="5343238" y="3953169"/>
            <a:ext cx="916681" cy="253916"/>
          </a:xfrm>
          <a:prstGeom prst="rect">
            <a:avLst/>
          </a:prstGeom>
          <a:noFill/>
        </p:spPr>
        <p:txBody>
          <a:bodyPr wrap="square" rtlCol="0">
            <a:spAutoFit/>
          </a:bodyPr>
          <a:lstStyle/>
          <a:p>
            <a:r>
              <a:rPr lang="fr-FR" sz="1050" b="1" dirty="0" smtClean="0">
                <a:solidFill>
                  <a:schemeClr val="bg1"/>
                </a:solidFill>
              </a:rPr>
              <a:t>DGEAC + ESN</a:t>
            </a:r>
            <a:endParaRPr lang="fr-FR" sz="1050" b="1" dirty="0">
              <a:solidFill>
                <a:schemeClr val="bg1"/>
              </a:solidFill>
            </a:endParaRPr>
          </a:p>
        </p:txBody>
      </p:sp>
      <p:sp>
        <p:nvSpPr>
          <p:cNvPr id="59" name="ZoneTexte 58"/>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pic>
        <p:nvPicPr>
          <p:cNvPr id="42" name="Imag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232" y="6145889"/>
            <a:ext cx="1714060" cy="577988"/>
          </a:xfrm>
          <a:prstGeom prst="rect">
            <a:avLst/>
          </a:prstGeom>
        </p:spPr>
      </p:pic>
      <p:pic>
        <p:nvPicPr>
          <p:cNvPr id="1026" name="Picture 2" descr="Résultat de recherche d'images pour &quot;cohérence&quot;"/>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684672">
            <a:off x="597116" y="1916940"/>
            <a:ext cx="1905000" cy="1905000"/>
          </a:xfrm>
          <a:prstGeom prst="rect">
            <a:avLst/>
          </a:prstGeom>
          <a:noFill/>
          <a:ln>
            <a:solidFill>
              <a:srgbClr val="C00870"/>
            </a:solidFill>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57311" y="903732"/>
            <a:ext cx="1837272" cy="707886"/>
          </a:xfrm>
          <a:prstGeom prst="rect">
            <a:avLst/>
          </a:prstGeom>
          <a:noFill/>
        </p:spPr>
        <p:txBody>
          <a:bodyPr wrap="square" rtlCol="0">
            <a:spAutoFit/>
          </a:bodyPr>
          <a:lstStyle/>
          <a:p>
            <a:r>
              <a:rPr lang="fr-FR" sz="4000" b="1" dirty="0" smtClean="0">
                <a:solidFill>
                  <a:srgbClr val="C00870"/>
                </a:solidFill>
                <a:latin typeface="Arial" panose="020B0604020202020204" pitchFamily="34" charset="0"/>
                <a:cs typeface="Arial" panose="020B0604020202020204" pitchFamily="34" charset="0"/>
              </a:rPr>
              <a:t>C</a:t>
            </a:r>
            <a:r>
              <a:rPr lang="fr-FR" sz="2000" b="1" dirty="0" smtClean="0">
                <a:solidFill>
                  <a:srgbClr val="C00870"/>
                </a:solidFill>
                <a:latin typeface="Arial" panose="020B0604020202020204" pitchFamily="34" charset="0"/>
                <a:cs typeface="Arial" panose="020B0604020202020204" pitchFamily="34" charset="0"/>
              </a:rPr>
              <a:t>ohérence</a:t>
            </a:r>
            <a:endParaRPr lang="fr-FR" sz="2000" b="1" dirty="0">
              <a:solidFill>
                <a:srgbClr val="C00870"/>
              </a:solidFill>
              <a:latin typeface="Arial" panose="020B0604020202020204" pitchFamily="34" charset="0"/>
              <a:cs typeface="Arial" panose="020B0604020202020204" pitchFamily="34" charset="0"/>
            </a:endParaRPr>
          </a:p>
        </p:txBody>
      </p:sp>
      <p:grpSp>
        <p:nvGrpSpPr>
          <p:cNvPr id="8" name="Groupe 7"/>
          <p:cNvGrpSpPr/>
          <p:nvPr/>
        </p:nvGrpSpPr>
        <p:grpSpPr>
          <a:xfrm>
            <a:off x="2211296" y="829284"/>
            <a:ext cx="9008102" cy="5103985"/>
            <a:chOff x="2211296" y="829284"/>
            <a:chExt cx="9008102" cy="5103985"/>
          </a:xfrm>
        </p:grpSpPr>
        <p:pic>
          <p:nvPicPr>
            <p:cNvPr id="52" name="Imag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1296" y="1402375"/>
              <a:ext cx="4119369" cy="746263"/>
            </a:xfrm>
            <a:prstGeom prst="rect">
              <a:avLst/>
            </a:prstGeom>
          </p:spPr>
        </p:pic>
        <p:sp>
          <p:nvSpPr>
            <p:cNvPr id="57" name="ZoneTexte 56"/>
            <p:cNvSpPr txBox="1"/>
            <p:nvPr/>
          </p:nvSpPr>
          <p:spPr>
            <a:xfrm>
              <a:off x="5168997" y="829284"/>
              <a:ext cx="2184425" cy="707886"/>
            </a:xfrm>
            <a:prstGeom prst="rect">
              <a:avLst/>
            </a:prstGeom>
            <a:noFill/>
          </p:spPr>
          <p:txBody>
            <a:bodyPr wrap="square" rtlCol="0">
              <a:spAutoFit/>
            </a:bodyPr>
            <a:lstStyle/>
            <a:p>
              <a:r>
                <a:rPr lang="fr-FR" sz="4000" b="1" dirty="0" smtClean="0">
                  <a:solidFill>
                    <a:srgbClr val="C00870"/>
                  </a:solidFill>
                  <a:latin typeface="Arial" panose="020B0604020202020204" pitchFamily="34" charset="0"/>
                  <a:cs typeface="Arial" panose="020B0604020202020204" pitchFamily="34" charset="0"/>
                </a:rPr>
                <a:t>C</a:t>
              </a:r>
              <a:r>
                <a:rPr lang="fr-FR" sz="2000" b="1" dirty="0" smtClean="0">
                  <a:solidFill>
                    <a:srgbClr val="C00870"/>
                  </a:solidFill>
                  <a:latin typeface="Arial" panose="020B0604020202020204" pitchFamily="34" charset="0"/>
                  <a:cs typeface="Arial" panose="020B0604020202020204" pitchFamily="34" charset="0"/>
                </a:rPr>
                <a:t>alendrier </a:t>
              </a:r>
              <a:endParaRPr lang="fr-FR" sz="2000" b="1" dirty="0">
                <a:solidFill>
                  <a:srgbClr val="C00870"/>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rotWithShape="1">
            <a:blip r:embed="rId6">
              <a:extLst>
                <a:ext uri="{28A0092B-C50C-407E-A947-70E740481C1C}">
                  <a14:useLocalDpi xmlns:a14="http://schemas.microsoft.com/office/drawing/2010/main" val="0"/>
                </a:ext>
              </a:extLst>
            </a:blip>
            <a:srcRect l="17443"/>
            <a:stretch/>
          </p:blipFill>
          <p:spPr>
            <a:xfrm>
              <a:off x="3332698" y="2349073"/>
              <a:ext cx="7886700" cy="3584196"/>
            </a:xfrm>
            <a:prstGeom prst="rect">
              <a:avLst/>
            </a:prstGeom>
            <a:ln>
              <a:solidFill>
                <a:srgbClr val="C00870"/>
              </a:solidFill>
            </a:ln>
          </p:spPr>
        </p:pic>
      </p:grpSp>
      <p:grpSp>
        <p:nvGrpSpPr>
          <p:cNvPr id="3" name="Groupe 2"/>
          <p:cNvGrpSpPr/>
          <p:nvPr/>
        </p:nvGrpSpPr>
        <p:grpSpPr>
          <a:xfrm>
            <a:off x="8888306" y="829284"/>
            <a:ext cx="3299381" cy="2108226"/>
            <a:chOff x="8888306" y="829284"/>
            <a:chExt cx="3299381" cy="2108226"/>
          </a:xfrm>
        </p:grpSpPr>
        <p:grpSp>
          <p:nvGrpSpPr>
            <p:cNvPr id="9" name="Groupe 8"/>
            <p:cNvGrpSpPr/>
            <p:nvPr/>
          </p:nvGrpSpPr>
          <p:grpSpPr>
            <a:xfrm>
              <a:off x="8888306" y="829284"/>
              <a:ext cx="1220047" cy="2108226"/>
              <a:chOff x="8888306" y="829284"/>
              <a:chExt cx="1220047" cy="2108226"/>
            </a:xfrm>
          </p:grpSpPr>
          <p:sp>
            <p:nvSpPr>
              <p:cNvPr id="142" name="ZoneTexte 141"/>
              <p:cNvSpPr txBox="1"/>
              <p:nvPr/>
            </p:nvSpPr>
            <p:spPr>
              <a:xfrm>
                <a:off x="8888306" y="829284"/>
                <a:ext cx="1220047" cy="707886"/>
              </a:xfrm>
              <a:prstGeom prst="rect">
                <a:avLst/>
              </a:prstGeom>
              <a:noFill/>
            </p:spPr>
            <p:txBody>
              <a:bodyPr wrap="square" rtlCol="0">
                <a:spAutoFit/>
              </a:bodyPr>
              <a:lstStyle/>
              <a:p>
                <a:r>
                  <a:rPr lang="fr-FR" sz="4000" b="1" dirty="0" smtClean="0">
                    <a:solidFill>
                      <a:srgbClr val="C00870"/>
                    </a:solidFill>
                    <a:latin typeface="Arial" panose="020B0604020202020204" pitchFamily="34" charset="0"/>
                    <a:cs typeface="Arial" panose="020B0604020202020204" pitchFamily="34" charset="0"/>
                  </a:rPr>
                  <a:t>C</a:t>
                </a:r>
                <a:r>
                  <a:rPr lang="fr-FR" sz="2000" b="1" dirty="0" smtClean="0">
                    <a:solidFill>
                      <a:srgbClr val="C00870"/>
                    </a:solidFill>
                    <a:latin typeface="Arial" panose="020B0604020202020204" pitchFamily="34" charset="0"/>
                    <a:cs typeface="Arial" panose="020B0604020202020204" pitchFamily="34" charset="0"/>
                  </a:rPr>
                  <a:t>lef </a:t>
                </a:r>
                <a:endParaRPr lang="fr-FR" sz="2000" b="1" dirty="0">
                  <a:solidFill>
                    <a:srgbClr val="C00870"/>
                  </a:solidFill>
                  <a:latin typeface="Arial" panose="020B0604020202020204" pitchFamily="34" charset="0"/>
                  <a:cs typeface="Arial" panose="020B0604020202020204" pitchFamily="34" charset="0"/>
                </a:endParaRPr>
              </a:p>
            </p:txBody>
          </p:sp>
          <p:sp>
            <p:nvSpPr>
              <p:cNvPr id="7" name="Flèche vers le bas 6"/>
              <p:cNvSpPr/>
              <p:nvPr/>
            </p:nvSpPr>
            <p:spPr>
              <a:xfrm>
                <a:off x="9189720" y="1474218"/>
                <a:ext cx="308610" cy="1463292"/>
              </a:xfrm>
              <a:prstGeom prst="downArrow">
                <a:avLst/>
              </a:prstGeom>
              <a:solidFill>
                <a:srgbClr val="C00870"/>
              </a:solidFill>
              <a:ln>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Rectangle 1"/>
            <p:cNvSpPr/>
            <p:nvPr/>
          </p:nvSpPr>
          <p:spPr>
            <a:xfrm>
              <a:off x="9407759" y="1657945"/>
              <a:ext cx="2779928" cy="261610"/>
            </a:xfrm>
            <a:prstGeom prst="rect">
              <a:avLst/>
            </a:prstGeom>
          </p:spPr>
          <p:txBody>
            <a:bodyPr wrap="none">
              <a:spAutoFit/>
            </a:bodyPr>
            <a:lstStyle/>
            <a:p>
              <a:r>
                <a:rPr lang="fr-FR" sz="1100" dirty="0" smtClean="0">
                  <a:solidFill>
                    <a:srgbClr val="FDCBE8"/>
                  </a:solidFill>
                  <a:latin typeface="Arial" panose="020B0604020202020204" pitchFamily="34" charset="0"/>
                  <a:cs typeface="Arial" panose="020B0604020202020204" pitchFamily="34" charset="0"/>
                  <a:hlinkClick r:id="rId7"/>
                </a:rPr>
                <a:t>www.erasmuswithoutpaper.eu/dashboard</a:t>
              </a:r>
              <a:endParaRPr lang="fr-FR" sz="1100" dirty="0">
                <a:solidFill>
                  <a:srgbClr val="FDCBE8"/>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441558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1232" y="6145889"/>
            <a:ext cx="1714060" cy="577988"/>
          </a:xfrm>
          <a:prstGeom prst="rect">
            <a:avLst/>
          </a:prstGeom>
        </p:spPr>
      </p:pic>
      <p:sp>
        <p:nvSpPr>
          <p:cNvPr id="8" name="ZoneTexte 7"/>
          <p:cNvSpPr txBox="1"/>
          <p:nvPr/>
        </p:nvSpPr>
        <p:spPr>
          <a:xfrm>
            <a:off x="4286250" y="559845"/>
            <a:ext cx="2948940" cy="461665"/>
          </a:xfrm>
          <a:prstGeom prst="rect">
            <a:avLst/>
          </a:prstGeom>
          <a:noFill/>
          <a:ln>
            <a:noFill/>
          </a:ln>
        </p:spPr>
        <p:txBody>
          <a:bodyPr wrap="square" rtlCol="0">
            <a:spAutoFit/>
          </a:bodyPr>
          <a:lstStyle/>
          <a:p>
            <a:pPr algn="ctr"/>
            <a:r>
              <a:rPr lang="fr-FR" sz="2400" b="1" dirty="0" smtClean="0">
                <a:solidFill>
                  <a:srgbClr val="C00870"/>
                </a:solidFill>
                <a:latin typeface="Arial" panose="020B0604020202020204" pitchFamily="34" charset="0"/>
                <a:cs typeface="Arial" panose="020B0604020202020204" pitchFamily="34" charset="0"/>
              </a:rPr>
              <a:t>en résumé</a:t>
            </a:r>
            <a:endParaRPr lang="fr-FR" sz="2400" b="1" dirty="0">
              <a:solidFill>
                <a:srgbClr val="C00870"/>
              </a:solidFill>
              <a:latin typeface="Arial" panose="020B0604020202020204" pitchFamily="34" charset="0"/>
              <a:cs typeface="Arial" panose="020B0604020202020204" pitchFamily="34" charset="0"/>
            </a:endParaRPr>
          </a:p>
        </p:txBody>
      </p:sp>
      <p:pic>
        <p:nvPicPr>
          <p:cNvPr id="9" name="gM7JISZIzds"/>
          <p:cNvPicPr>
            <a:picLocks noRot="1" noChangeAspect="1"/>
          </p:cNvPicPr>
          <p:nvPr>
            <a:videoFile r:link="rId1"/>
          </p:nvPr>
        </p:nvPicPr>
        <p:blipFill>
          <a:blip r:embed="rId6"/>
          <a:stretch>
            <a:fillRect/>
          </a:stretch>
        </p:blipFill>
        <p:spPr>
          <a:xfrm>
            <a:off x="6507480" y="1631284"/>
            <a:ext cx="4572000" cy="2571750"/>
          </a:xfrm>
          <a:prstGeom prst="rect">
            <a:avLst/>
          </a:prstGeom>
        </p:spPr>
      </p:pic>
      <p:sp>
        <p:nvSpPr>
          <p:cNvPr id="10" name="ZoneTexte 9"/>
          <p:cNvSpPr txBox="1"/>
          <p:nvPr/>
        </p:nvSpPr>
        <p:spPr>
          <a:xfrm>
            <a:off x="7235190" y="4574296"/>
            <a:ext cx="3908898"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hlinkClick r:id="rId7"/>
              </a:rPr>
              <a:t>https://youtu.be/gM7JISZIzd</a:t>
            </a:r>
            <a:r>
              <a:rPr lang="fr-FR" dirty="0">
                <a:hlinkClick r:id="rId7"/>
              </a:rPr>
              <a:t>s</a:t>
            </a:r>
            <a:endParaRPr lang="fr-FR" dirty="0"/>
          </a:p>
        </p:txBody>
      </p:sp>
      <p:sp>
        <p:nvSpPr>
          <p:cNvPr id="11" name="Rectangle 10"/>
          <p:cNvSpPr/>
          <p:nvPr/>
        </p:nvSpPr>
        <p:spPr>
          <a:xfrm>
            <a:off x="1469172" y="4472144"/>
            <a:ext cx="3431004" cy="400110"/>
          </a:xfrm>
          <a:prstGeom prst="rect">
            <a:avLst/>
          </a:prstGeom>
        </p:spPr>
        <p:txBody>
          <a:bodyPr wrap="none">
            <a:spAutoFit/>
          </a:bodyPr>
          <a:lstStyle/>
          <a:p>
            <a:r>
              <a:rPr lang="fr-FR" sz="2000" dirty="0">
                <a:solidFill>
                  <a:srgbClr val="FFFFFF"/>
                </a:solidFill>
                <a:latin typeface="Arial" panose="020B0604020202020204" pitchFamily="34" charset="0"/>
                <a:cs typeface="Arial" panose="020B0604020202020204" pitchFamily="34" charset="0"/>
                <a:hlinkClick r:id="rId8"/>
              </a:rPr>
              <a:t>https://youtu.be/-fniFAgAiwQ</a:t>
            </a:r>
            <a:endParaRPr lang="fr-FR" sz="2000" dirty="0">
              <a:latin typeface="Arial" panose="020B0604020202020204" pitchFamily="34" charset="0"/>
              <a:cs typeface="Arial" panose="020B0604020202020204" pitchFamily="34" charset="0"/>
            </a:endParaRPr>
          </a:p>
        </p:txBody>
      </p:sp>
      <p:pic>
        <p:nvPicPr>
          <p:cNvPr id="12" name="-fniFAgAiwQ"/>
          <p:cNvPicPr>
            <a:picLocks noRot="1" noChangeAspect="1"/>
          </p:cNvPicPr>
          <p:nvPr>
            <a:videoFile r:link="rId2"/>
          </p:nvPr>
        </p:nvPicPr>
        <p:blipFill>
          <a:blip r:embed="rId9"/>
          <a:stretch>
            <a:fillRect/>
          </a:stretch>
        </p:blipFill>
        <p:spPr>
          <a:xfrm>
            <a:off x="716796" y="1631284"/>
            <a:ext cx="4572000" cy="2571750"/>
          </a:xfrm>
          <a:prstGeom prst="ellipse">
            <a:avLst/>
          </a:prstGeom>
        </p:spPr>
      </p:pic>
      <p:sp>
        <p:nvSpPr>
          <p:cNvPr id="2" name="Lune 1"/>
          <p:cNvSpPr/>
          <p:nvPr/>
        </p:nvSpPr>
        <p:spPr>
          <a:xfrm rot="16200000">
            <a:off x="5645071" y="81969"/>
            <a:ext cx="233684" cy="1986761"/>
          </a:xfrm>
          <a:prstGeom prst="moon">
            <a:avLst/>
          </a:prstGeom>
          <a:solidFill>
            <a:srgbClr val="C00870"/>
          </a:solidFill>
          <a:ln>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341476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cTn>
                <p:tgtEl>
                  <p:spTgt spid="1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 descr="Résultat de recherche d'images pour &quot;CNCEU cartes étudiant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232" y="6145889"/>
            <a:ext cx="1714060" cy="577988"/>
          </a:xfrm>
          <a:prstGeom prst="rect">
            <a:avLst/>
          </a:prstGeom>
        </p:spPr>
      </p:pic>
      <p:sp>
        <p:nvSpPr>
          <p:cNvPr id="13" name="Rectangle 12"/>
          <p:cNvSpPr/>
          <p:nvPr/>
        </p:nvSpPr>
        <p:spPr>
          <a:xfrm>
            <a:off x="2043881" y="1940372"/>
            <a:ext cx="8196475" cy="461665"/>
          </a:xfrm>
          <a:prstGeom prst="rect">
            <a:avLst/>
          </a:prstGeom>
        </p:spPr>
        <p:txBody>
          <a:bodyPr wrap="none">
            <a:spAutoFit/>
          </a:bodyPr>
          <a:lstStyle/>
          <a:p>
            <a:r>
              <a:rPr lang="fr-FR" sz="2400" dirty="0" smtClean="0">
                <a:solidFill>
                  <a:schemeClr val="accent5">
                    <a:lumMod val="75000"/>
                  </a:schemeClr>
                </a:solidFill>
                <a:latin typeface="Arial" panose="020B0604020202020204" pitchFamily="34" charset="0"/>
                <a:cs typeface="Arial" panose="020B0604020202020204" pitchFamily="34" charset="0"/>
                <a:hlinkClick r:id="rId4"/>
              </a:rPr>
              <a:t>https://agence.erasmusplus.fr/carte-etudiante-europeenne</a:t>
            </a:r>
            <a:r>
              <a:rPr lang="fr-FR" sz="2400" dirty="0" smtClean="0">
                <a:solidFill>
                  <a:srgbClr val="C00870"/>
                </a:solidFill>
                <a:latin typeface="Arial" panose="020B0604020202020204" pitchFamily="34" charset="0"/>
                <a:cs typeface="Arial" panose="020B0604020202020204" pitchFamily="34" charset="0"/>
                <a:hlinkClick r:id="rId4"/>
              </a:rPr>
              <a:t>/</a:t>
            </a:r>
            <a:endParaRPr lang="fr-FR" sz="2400" dirty="0">
              <a:solidFill>
                <a:srgbClr val="C00870"/>
              </a:solidFill>
              <a:latin typeface="Arial" panose="020B0604020202020204" pitchFamily="34" charset="0"/>
              <a:cs typeface="Arial" panose="020B0604020202020204" pitchFamily="34" charset="0"/>
            </a:endParaRPr>
          </a:p>
        </p:txBody>
      </p:sp>
      <p:sp>
        <p:nvSpPr>
          <p:cNvPr id="22" name="ZoneTexte 21"/>
          <p:cNvSpPr txBox="1"/>
          <p:nvPr/>
        </p:nvSpPr>
        <p:spPr>
          <a:xfrm>
            <a:off x="4349274" y="508802"/>
            <a:ext cx="2948940" cy="461665"/>
          </a:xfrm>
          <a:prstGeom prst="rect">
            <a:avLst/>
          </a:prstGeom>
          <a:noFill/>
          <a:ln>
            <a:noFill/>
          </a:ln>
        </p:spPr>
        <p:txBody>
          <a:bodyPr wrap="square" rtlCol="0">
            <a:spAutoFit/>
          </a:bodyPr>
          <a:lstStyle/>
          <a:p>
            <a:pPr algn="ctr"/>
            <a:r>
              <a:rPr lang="fr-FR" sz="2400" b="1" dirty="0" smtClean="0">
                <a:solidFill>
                  <a:srgbClr val="C00870"/>
                </a:solidFill>
                <a:latin typeface="Arial" panose="020B0604020202020204" pitchFamily="34" charset="0"/>
                <a:cs typeface="Arial" panose="020B0604020202020204" pitchFamily="34" charset="0"/>
              </a:rPr>
              <a:t>ressources</a:t>
            </a:r>
            <a:endParaRPr lang="fr-FR" sz="2400" b="1" dirty="0">
              <a:solidFill>
                <a:srgbClr val="C00870"/>
              </a:solidFill>
              <a:latin typeface="Arial" panose="020B0604020202020204" pitchFamily="34" charset="0"/>
              <a:cs typeface="Arial" panose="020B0604020202020204" pitchFamily="34" charset="0"/>
            </a:endParaRPr>
          </a:p>
        </p:txBody>
      </p:sp>
      <p:sp>
        <p:nvSpPr>
          <p:cNvPr id="14" name="Lune 13"/>
          <p:cNvSpPr/>
          <p:nvPr/>
        </p:nvSpPr>
        <p:spPr>
          <a:xfrm rot="16200000">
            <a:off x="5706901" y="64804"/>
            <a:ext cx="233684" cy="1986761"/>
          </a:xfrm>
          <a:prstGeom prst="moon">
            <a:avLst/>
          </a:prstGeom>
          <a:solidFill>
            <a:srgbClr val="C00870"/>
          </a:solidFill>
          <a:ln>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pic>
        <p:nvPicPr>
          <p:cNvPr id="8" name="Image 7"/>
          <p:cNvPicPr>
            <a:picLocks noChangeAspect="1"/>
          </p:cNvPicPr>
          <p:nvPr/>
        </p:nvPicPr>
        <p:blipFill>
          <a:blip r:embed="rId5"/>
          <a:stretch>
            <a:fillRect/>
          </a:stretch>
        </p:blipFill>
        <p:spPr>
          <a:xfrm>
            <a:off x="3089567" y="2700277"/>
            <a:ext cx="5919014" cy="30118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9218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 descr="Résultat de recherche d'images pour &quot;CNCEU cartes étudiant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232" y="6145889"/>
            <a:ext cx="1714060" cy="577988"/>
          </a:xfrm>
          <a:prstGeom prst="rect">
            <a:avLst/>
          </a:prstGeom>
        </p:spPr>
      </p:pic>
      <p:sp>
        <p:nvSpPr>
          <p:cNvPr id="22" name="ZoneTexte 21"/>
          <p:cNvSpPr txBox="1"/>
          <p:nvPr/>
        </p:nvSpPr>
        <p:spPr>
          <a:xfrm>
            <a:off x="4349274" y="508802"/>
            <a:ext cx="2948940" cy="461665"/>
          </a:xfrm>
          <a:prstGeom prst="rect">
            <a:avLst/>
          </a:prstGeom>
          <a:noFill/>
          <a:ln>
            <a:noFill/>
          </a:ln>
        </p:spPr>
        <p:txBody>
          <a:bodyPr wrap="square" rtlCol="0">
            <a:spAutoFit/>
          </a:bodyPr>
          <a:lstStyle/>
          <a:p>
            <a:pPr algn="ctr"/>
            <a:r>
              <a:rPr lang="fr-FR" sz="2400" b="1" dirty="0" smtClean="0">
                <a:solidFill>
                  <a:srgbClr val="C00870"/>
                </a:solidFill>
                <a:latin typeface="Arial" panose="020B0604020202020204" pitchFamily="34" charset="0"/>
                <a:cs typeface="Arial" panose="020B0604020202020204" pitchFamily="34" charset="0"/>
              </a:rPr>
              <a:t>ressources</a:t>
            </a:r>
            <a:endParaRPr lang="fr-FR" sz="2400" b="1" dirty="0">
              <a:solidFill>
                <a:srgbClr val="C00870"/>
              </a:solidFill>
              <a:latin typeface="Arial" panose="020B0604020202020204" pitchFamily="34" charset="0"/>
              <a:cs typeface="Arial" panose="020B0604020202020204" pitchFamily="34" charset="0"/>
            </a:endParaRPr>
          </a:p>
        </p:txBody>
      </p:sp>
      <p:sp>
        <p:nvSpPr>
          <p:cNvPr id="14" name="Lune 13"/>
          <p:cNvSpPr/>
          <p:nvPr/>
        </p:nvSpPr>
        <p:spPr>
          <a:xfrm rot="16200000">
            <a:off x="5706901" y="64804"/>
            <a:ext cx="233684" cy="1986761"/>
          </a:xfrm>
          <a:prstGeom prst="moon">
            <a:avLst/>
          </a:prstGeom>
          <a:solidFill>
            <a:srgbClr val="C00870"/>
          </a:solidFill>
          <a:ln>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pic>
        <p:nvPicPr>
          <p:cNvPr id="16" name="Picture 4" descr="Résultat de recherche d'images pour &quot;schéma réseau simp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91" y="1414149"/>
            <a:ext cx="2005341" cy="1291781"/>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193861" y="1826400"/>
            <a:ext cx="8333772" cy="923330"/>
          </a:xfrm>
          <a:prstGeom prst="rect">
            <a:avLst/>
          </a:prstGeom>
          <a:noFill/>
        </p:spPr>
        <p:txBody>
          <a:bodyPr wrap="square" rtlCol="0">
            <a:spAutoFit/>
          </a:bodyPr>
          <a:lstStyle/>
          <a:p>
            <a:pPr lvl="0" eaLnBrk="0" fontAlgn="base" hangingPunct="0">
              <a:spcBef>
                <a:spcPct val="0"/>
              </a:spcBef>
              <a:spcAft>
                <a:spcPct val="0"/>
              </a:spcAft>
            </a:pPr>
            <a:r>
              <a:rPr lang="fr-FR" u="sng" dirty="0" smtClean="0">
                <a:solidFill>
                  <a:schemeClr val="accent5">
                    <a:lumMod val="75000"/>
                  </a:schemeClr>
                </a:solidFill>
                <a:latin typeface="Arial" panose="020B0604020202020204" pitchFamily="34" charset="0"/>
                <a:cs typeface="Arial" panose="020B0604020202020204" pitchFamily="34" charset="0"/>
                <a:hlinkClick r:id="rId5"/>
              </a:rPr>
              <a:t>https</a:t>
            </a:r>
            <a:r>
              <a:rPr lang="fr-FR" u="sng" dirty="0">
                <a:solidFill>
                  <a:schemeClr val="accent5">
                    <a:lumMod val="75000"/>
                  </a:schemeClr>
                </a:solidFill>
                <a:latin typeface="Arial" panose="020B0604020202020204" pitchFamily="34" charset="0"/>
                <a:cs typeface="Arial" panose="020B0604020202020204" pitchFamily="34" charset="0"/>
                <a:hlinkClick r:id="rId5"/>
              </a:rPr>
              <a:t>://</a:t>
            </a:r>
            <a:r>
              <a:rPr lang="fr-FR" dirty="0" smtClean="0">
                <a:solidFill>
                  <a:schemeClr val="accent5">
                    <a:lumMod val="75000"/>
                  </a:schemeClr>
                </a:solidFill>
                <a:latin typeface="Arial" panose="020B0604020202020204" pitchFamily="34" charset="0"/>
                <a:cs typeface="Arial" panose="020B0604020202020204" pitchFamily="34" charset="0"/>
                <a:hlinkClick r:id="rId5"/>
              </a:rPr>
              <a:t>cc.erasmuswithoutpaper.eu/</a:t>
            </a:r>
            <a:r>
              <a:rPr lang="fr-FR" dirty="0">
                <a:solidFill>
                  <a:schemeClr val="accent5">
                    <a:lumMod val="75000"/>
                  </a:schemeClr>
                </a:solidFill>
                <a:latin typeface="Arial" panose="020B0604020202020204" pitchFamily="34" charset="0"/>
                <a:cs typeface="Arial" panose="020B0604020202020204" pitchFamily="34" charset="0"/>
              </a:rPr>
              <a:t> </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1400" dirty="0" smtClean="0">
                <a:solidFill>
                  <a:schemeClr val="accent5">
                    <a:lumMod val="75000"/>
                  </a:schemeClr>
                </a:solidFill>
                <a:latin typeface="Arial" panose="020B0604020202020204" pitchFamily="34" charset="0"/>
                <a:cs typeface="Arial" panose="020B0604020202020204" pitchFamily="34" charset="0"/>
              </a:rPr>
              <a:t>Documentation</a:t>
            </a:r>
          </a:p>
          <a:p>
            <a:pPr lvl="0" eaLnBrk="0" fontAlgn="base" hangingPunct="0">
              <a:spcBef>
                <a:spcPct val="0"/>
              </a:spcBef>
              <a:spcAft>
                <a:spcPct val="0"/>
              </a:spcAft>
            </a:pPr>
            <a:r>
              <a:rPr lang="fr-FR" dirty="0" smtClean="0">
                <a:solidFill>
                  <a:schemeClr val="accent5">
                    <a:lumMod val="75000"/>
                  </a:schemeClr>
                </a:solidFill>
                <a:latin typeface="Arial" panose="020B0604020202020204" pitchFamily="34" charset="0"/>
                <a:cs typeface="Arial" panose="020B0604020202020204" pitchFamily="34" charset="0"/>
                <a:hlinkClick r:id="rId6"/>
              </a:rPr>
              <a:t>https</a:t>
            </a:r>
            <a:r>
              <a:rPr lang="fr-FR" dirty="0">
                <a:solidFill>
                  <a:schemeClr val="accent5">
                    <a:lumMod val="75000"/>
                  </a:schemeClr>
                </a:solidFill>
                <a:latin typeface="Arial" panose="020B0604020202020204" pitchFamily="34" charset="0"/>
                <a:cs typeface="Arial" panose="020B0604020202020204" pitchFamily="34" charset="0"/>
                <a:hlinkClick r:id="rId6"/>
              </a:rPr>
              <a:t>://developers.erasmuswithoutpaper.eu</a:t>
            </a:r>
            <a:r>
              <a:rPr lang="fr-FR" dirty="0" smtClean="0">
                <a:solidFill>
                  <a:schemeClr val="accent5">
                    <a:lumMod val="75000"/>
                  </a:schemeClr>
                </a:solidFill>
                <a:latin typeface="Arial" panose="020B0604020202020204" pitchFamily="34" charset="0"/>
                <a:cs typeface="Arial" panose="020B0604020202020204" pitchFamily="34" charset="0"/>
                <a:hlinkClick r:id="rId6"/>
              </a:rPr>
              <a:t>/</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1400" dirty="0" smtClean="0">
                <a:solidFill>
                  <a:schemeClr val="accent5">
                    <a:lumMod val="75000"/>
                  </a:schemeClr>
                </a:solidFill>
                <a:latin typeface="Arial" panose="020B0604020202020204" pitchFamily="34" charset="0"/>
                <a:cs typeface="Arial" panose="020B0604020202020204" pitchFamily="34" charset="0"/>
              </a:rPr>
              <a:t>Spécifications </a:t>
            </a:r>
            <a:r>
              <a:rPr lang="fr-FR" sz="1400" dirty="0">
                <a:solidFill>
                  <a:schemeClr val="accent5">
                    <a:lumMod val="75000"/>
                  </a:schemeClr>
                </a:solidFill>
                <a:latin typeface="Arial" panose="020B0604020202020204" pitchFamily="34" charset="0"/>
                <a:cs typeface="Arial" panose="020B0604020202020204" pitchFamily="34" charset="0"/>
              </a:rPr>
              <a:t>techniques </a:t>
            </a:r>
            <a:endParaRPr lang="fr-FR" dirty="0">
              <a:solidFill>
                <a:schemeClr val="accent5">
                  <a:lumMod val="75000"/>
                </a:schemeClr>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dirty="0" smtClean="0">
                <a:solidFill>
                  <a:srgbClr val="C00870"/>
                </a:solidFill>
                <a:latin typeface="Arial" panose="020B0604020202020204" pitchFamily="34" charset="0"/>
                <a:cs typeface="Arial" panose="020B0604020202020204" pitchFamily="34" charset="0"/>
              </a:rPr>
              <a:t>valere.meus@uni-foundation.eu                      </a:t>
            </a:r>
            <a:r>
              <a:rPr lang="fr-FR" sz="1400" dirty="0" smtClean="0">
                <a:solidFill>
                  <a:schemeClr val="accent5">
                    <a:lumMod val="75000"/>
                  </a:schemeClr>
                </a:solidFill>
                <a:latin typeface="Arial" panose="020B0604020202020204" pitchFamily="34" charset="0"/>
                <a:cs typeface="Arial" panose="020B0604020202020204" pitchFamily="34" charset="0"/>
              </a:rPr>
              <a:t>Contact</a:t>
            </a:r>
            <a:r>
              <a:rPr lang="fr-FR" sz="1400" dirty="0" smtClean="0">
                <a:latin typeface="Arial" panose="020B0604020202020204" pitchFamily="34" charset="0"/>
                <a:cs typeface="Arial" panose="020B0604020202020204" pitchFamily="34" charset="0"/>
              </a:rPr>
              <a:t> </a:t>
            </a:r>
            <a:endParaRPr lang="fr-FR" altLang="fr-FR" sz="1400" b="1" dirty="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pic>
        <p:nvPicPr>
          <p:cNvPr id="20" name="Picture 6" descr="Résultat de recherche d'images pour &quot;schéma smartphone&quo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6643" t="10131" r="37305" b="11359"/>
          <a:stretch/>
        </p:blipFill>
        <p:spPr bwMode="auto">
          <a:xfrm rot="20877608">
            <a:off x="1461122" y="5018197"/>
            <a:ext cx="888800" cy="13387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3193861" y="3605663"/>
            <a:ext cx="8522511" cy="923330"/>
          </a:xfrm>
          <a:prstGeom prst="rect">
            <a:avLst/>
          </a:prstGeom>
          <a:noFill/>
        </p:spPr>
        <p:txBody>
          <a:bodyPr wrap="square" rtlCol="0">
            <a:spAutoFit/>
          </a:bodyPr>
          <a:lstStyle/>
          <a:p>
            <a:pPr eaLnBrk="0" fontAlgn="base" hangingPunct="0">
              <a:spcBef>
                <a:spcPct val="0"/>
              </a:spcBef>
              <a:spcAft>
                <a:spcPct val="0"/>
              </a:spcAft>
            </a:pPr>
            <a:r>
              <a:rPr lang="fr-FR" dirty="0" smtClean="0">
                <a:latin typeface="Arial" panose="020B0604020202020204" pitchFamily="34" charset="0"/>
                <a:cs typeface="Arial" panose="020B0604020202020204" pitchFamily="34" charset="0"/>
                <a:hlinkClick r:id="rId8"/>
              </a:rPr>
              <a:t>https</a:t>
            </a:r>
            <a:r>
              <a:rPr lang="fr-FR" dirty="0">
                <a:latin typeface="Arial" panose="020B0604020202020204" pitchFamily="34" charset="0"/>
                <a:cs typeface="Arial" panose="020B0604020202020204" pitchFamily="34" charset="0"/>
                <a:hlinkClick r:id="rId8"/>
              </a:rPr>
              <a:t>://europeanstudentcard.eu/fr/comment-ca-marche/ </a:t>
            </a:r>
            <a:r>
              <a:rPr lang="fr-FR" dirty="0" smtClean="0">
                <a:latin typeface="Arial" panose="020B0604020202020204" pitchFamily="34" charset="0"/>
                <a:cs typeface="Arial" panose="020B0604020202020204" pitchFamily="34" charset="0"/>
              </a:rPr>
              <a:t>          </a:t>
            </a:r>
            <a:r>
              <a:rPr lang="fr-FR" sz="1400" dirty="0" smtClean="0">
                <a:solidFill>
                  <a:schemeClr val="accent5">
                    <a:lumMod val="75000"/>
                  </a:schemeClr>
                </a:solidFill>
                <a:latin typeface="Arial" panose="020B0604020202020204" pitchFamily="34" charset="0"/>
                <a:cs typeface="Arial" panose="020B0604020202020204" pitchFamily="34" charset="0"/>
              </a:rPr>
              <a:t>Documentation</a:t>
            </a:r>
            <a:endParaRPr lang="fr-FR" sz="1400" dirty="0" smtClean="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dirty="0" smtClean="0">
                <a:latin typeface="Arial" panose="020B0604020202020204" pitchFamily="34" charset="0"/>
                <a:cs typeface="Arial" panose="020B0604020202020204" pitchFamily="34" charset="0"/>
                <a:hlinkClick r:id="rId9"/>
              </a:rPr>
              <a:t>https</a:t>
            </a:r>
            <a:r>
              <a:rPr lang="fr-FR" dirty="0">
                <a:latin typeface="Arial" panose="020B0604020202020204" pitchFamily="34" charset="0"/>
                <a:cs typeface="Arial" panose="020B0604020202020204" pitchFamily="34" charset="0"/>
                <a:hlinkClick r:id="rId9"/>
              </a:rPr>
              <a:t>://router.europeanstudentcard.eu/login</a:t>
            </a:r>
            <a:r>
              <a:rPr lang="fr-FR" dirty="0">
                <a:latin typeface="Arial" panose="020B0604020202020204" pitchFamily="34" charset="0"/>
                <a:cs typeface="Arial" panose="020B0604020202020204" pitchFamily="34" charset="0"/>
              </a:rPr>
              <a:t> </a:t>
            </a:r>
            <a:r>
              <a:rPr lang="fr-FR" dirty="0" smtClean="0">
                <a:latin typeface="Arial" panose="020B0604020202020204" pitchFamily="34" charset="0"/>
                <a:cs typeface="Arial" panose="020B0604020202020204" pitchFamily="34" charset="0"/>
              </a:rPr>
              <a:t>                             </a:t>
            </a:r>
            <a:r>
              <a:rPr lang="fr-FR" sz="1400" dirty="0" smtClean="0">
                <a:solidFill>
                  <a:schemeClr val="accent5">
                    <a:lumMod val="75000"/>
                  </a:schemeClr>
                </a:solidFill>
                <a:latin typeface="Arial" panose="020B0604020202020204" pitchFamily="34" charset="0"/>
                <a:cs typeface="Arial" panose="020B0604020202020204" pitchFamily="34" charset="0"/>
              </a:rPr>
              <a:t>Spécifications </a:t>
            </a:r>
            <a:r>
              <a:rPr lang="fr-FR" sz="1400" dirty="0">
                <a:solidFill>
                  <a:schemeClr val="accent5">
                    <a:lumMod val="75000"/>
                  </a:schemeClr>
                </a:solidFill>
                <a:latin typeface="Arial" panose="020B0604020202020204" pitchFamily="34" charset="0"/>
                <a:cs typeface="Arial" panose="020B0604020202020204" pitchFamily="34" charset="0"/>
              </a:rPr>
              <a:t>techniques </a:t>
            </a:r>
            <a:endParaRPr lang="fr-FR"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fr-FR" dirty="0" smtClean="0">
                <a:solidFill>
                  <a:srgbClr val="C00870"/>
                </a:solidFill>
                <a:latin typeface="Arial" panose="020B0604020202020204" pitchFamily="34" charset="0"/>
                <a:cs typeface="Arial" panose="020B0604020202020204" pitchFamily="34" charset="0"/>
              </a:rPr>
              <a:t>esc.support@cnous.fr &amp; Jean-Paul.Roumegas@cnous.fr        </a:t>
            </a:r>
            <a:r>
              <a:rPr lang="fr-FR" sz="1400" dirty="0" smtClean="0">
                <a:solidFill>
                  <a:schemeClr val="accent5">
                    <a:lumMod val="75000"/>
                  </a:schemeClr>
                </a:solidFill>
                <a:latin typeface="Arial" panose="020B0604020202020204" pitchFamily="34" charset="0"/>
                <a:cs typeface="Arial" panose="020B0604020202020204" pitchFamily="34" charset="0"/>
              </a:rPr>
              <a:t>Contact</a:t>
            </a:r>
            <a:r>
              <a:rPr lang="fr-FR" sz="1400" dirty="0" smtClean="0">
                <a:latin typeface="Arial" panose="020B0604020202020204" pitchFamily="34" charset="0"/>
                <a:cs typeface="Arial" panose="020B0604020202020204" pitchFamily="34" charset="0"/>
              </a:rPr>
              <a:t> </a:t>
            </a:r>
            <a:endParaRPr lang="fr-FR" altLang="fr-FR" sz="1400" b="1" dirty="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grpSp>
        <p:nvGrpSpPr>
          <p:cNvPr id="6" name="Groupe 5"/>
          <p:cNvGrpSpPr/>
          <p:nvPr/>
        </p:nvGrpSpPr>
        <p:grpSpPr>
          <a:xfrm>
            <a:off x="707110" y="3076671"/>
            <a:ext cx="1884417" cy="1452322"/>
            <a:chOff x="618421" y="3447265"/>
            <a:chExt cx="1884417" cy="1452322"/>
          </a:xfrm>
        </p:grpSpPr>
        <p:pic>
          <p:nvPicPr>
            <p:cNvPr id="23" name="Picture 8" descr="Résultat de recherche d'images pour &quot;clé dessin&quo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265" b="31295"/>
            <a:stretch/>
          </p:blipFill>
          <p:spPr bwMode="auto">
            <a:xfrm rot="21386316">
              <a:off x="618421" y="3447265"/>
              <a:ext cx="1263185" cy="7821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Résultat de recherche d'images pour &quot;european student card&quo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880" t="8319" r="11932" b="7681"/>
            <a:stretch/>
          </p:blipFill>
          <p:spPr bwMode="auto">
            <a:xfrm rot="757181">
              <a:off x="1225763" y="4097036"/>
              <a:ext cx="1277075" cy="802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
        <p:nvSpPr>
          <p:cNvPr id="17" name="ZoneTexte 16"/>
          <p:cNvSpPr txBox="1"/>
          <p:nvPr/>
        </p:nvSpPr>
        <p:spPr>
          <a:xfrm>
            <a:off x="3373767" y="5217176"/>
            <a:ext cx="8818233" cy="646331"/>
          </a:xfrm>
          <a:prstGeom prst="rect">
            <a:avLst/>
          </a:prstGeom>
          <a:noFill/>
        </p:spPr>
        <p:txBody>
          <a:bodyPr wrap="square" rtlCol="0">
            <a:spAutoFit/>
          </a:bodyPr>
          <a:lstStyle/>
          <a:p>
            <a:pPr eaLnBrk="0" fontAlgn="base" hangingPunct="0">
              <a:spcBef>
                <a:spcPct val="0"/>
              </a:spcBef>
              <a:spcAft>
                <a:spcPct val="0"/>
              </a:spcAft>
            </a:pPr>
            <a:r>
              <a:rPr lang="fr-FR" dirty="0">
                <a:latin typeface="Arial" panose="020B0604020202020204" pitchFamily="34" charset="0"/>
                <a:cs typeface="Arial" panose="020B0604020202020204" pitchFamily="34" charset="0"/>
                <a:hlinkClick r:id="rId12"/>
              </a:rPr>
              <a:t>https://erasmusapp.eu/</a:t>
            </a:r>
            <a:r>
              <a:rPr lang="fr-FR" altLang="fr-FR"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dirty="0" smtClean="0">
                <a:latin typeface="Arial" panose="020B0604020202020204" pitchFamily="34" charset="0"/>
                <a:cs typeface="Arial" panose="020B0604020202020204" pitchFamily="34" charset="0"/>
              </a:rPr>
              <a:t>          </a:t>
            </a:r>
            <a:r>
              <a:rPr lang="fr-FR" sz="1400" dirty="0" smtClean="0">
                <a:solidFill>
                  <a:schemeClr val="accent5">
                    <a:lumMod val="75000"/>
                  </a:schemeClr>
                </a:solidFill>
                <a:latin typeface="Arial" panose="020B0604020202020204" pitchFamily="34" charset="0"/>
                <a:cs typeface="Arial" panose="020B0604020202020204" pitchFamily="34" charset="0"/>
              </a:rPr>
              <a:t>Documentation</a:t>
            </a:r>
            <a:endParaRPr lang="fr-FR" sz="1400" dirty="0" smtClean="0">
              <a:latin typeface="Arial" panose="020B0604020202020204" pitchFamily="34" charset="0"/>
              <a:cs typeface="Arial" panose="020B0604020202020204" pitchFamily="34" charset="0"/>
            </a:endParaRPr>
          </a:p>
          <a:p>
            <a:pPr eaLnBrk="0" fontAlgn="base" hangingPunct="0">
              <a:spcBef>
                <a:spcPct val="0"/>
              </a:spcBef>
              <a:spcAft>
                <a:spcPct val="0"/>
              </a:spcAft>
            </a:pPr>
            <a:r>
              <a:rPr lang="fr-FR" dirty="0" smtClean="0">
                <a:solidFill>
                  <a:srgbClr val="C00870"/>
                </a:solidFill>
                <a:latin typeface="Arial" panose="020B0604020202020204" pitchFamily="34" charset="0"/>
                <a:cs typeface="Arial" panose="020B0604020202020204" pitchFamily="34" charset="0"/>
              </a:rPr>
              <a:t>support@erasmusapp.eu</a:t>
            </a:r>
            <a:r>
              <a:rPr lang="fr-FR" dirty="0" smtClean="0"/>
              <a:t>         </a:t>
            </a:r>
            <a:r>
              <a:rPr lang="fr-FR" sz="1400" dirty="0" smtClean="0">
                <a:solidFill>
                  <a:schemeClr val="accent5">
                    <a:lumMod val="75000"/>
                  </a:schemeClr>
                </a:solidFill>
                <a:latin typeface="Arial" panose="020B0604020202020204" pitchFamily="34" charset="0"/>
                <a:cs typeface="Arial" panose="020B0604020202020204" pitchFamily="34" charset="0"/>
              </a:rPr>
              <a:t>Contact</a:t>
            </a:r>
            <a:r>
              <a:rPr lang="fr-FR" sz="1400" dirty="0" smtClean="0">
                <a:latin typeface="Arial" panose="020B0604020202020204" pitchFamily="34" charset="0"/>
                <a:cs typeface="Arial" panose="020B0604020202020204" pitchFamily="34" charset="0"/>
              </a:rPr>
              <a:t> </a:t>
            </a:r>
            <a:endParaRPr lang="fr-FR" altLang="fr-FR" sz="1400" b="1" dirty="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p:txBody>
      </p:sp>
      <p:pic>
        <p:nvPicPr>
          <p:cNvPr id="18" name="Picture 4" descr="RÃ©sultat de recherche d'images pour &quot;App store&quot;"/>
          <p:cNvPicPr>
            <a:picLocks noChangeAspect="1" noChangeArrowheads="1"/>
          </p:cNvPicPr>
          <p:nvPr/>
        </p:nvPicPr>
        <p:blipFill>
          <a:blip r:embed="rId13" cstate="print">
            <a:extLst>
              <a:ext uri="{28A0092B-C50C-407E-A947-70E740481C1C}">
                <a14:useLocalDpi xmlns:a14="http://schemas.microsoft.com/office/drawing/2010/main" val="0"/>
              </a:ext>
            </a:extLst>
          </a:blip>
          <a:srcRect t="53484" b="1506"/>
          <a:stretch>
            <a:fillRect/>
          </a:stretch>
        </p:blipFill>
        <p:spPr bwMode="auto">
          <a:xfrm>
            <a:off x="8656915" y="5605415"/>
            <a:ext cx="1974310" cy="6506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Ã©sultat de recherche d'images pour &quot;App store&quot;"/>
          <p:cNvPicPr>
            <a:picLocks noChangeAspect="1" noChangeArrowheads="1"/>
          </p:cNvPicPr>
          <p:nvPr/>
        </p:nvPicPr>
        <p:blipFill>
          <a:blip r:embed="rId14" cstate="print">
            <a:extLst>
              <a:ext uri="{28A0092B-C50C-407E-A947-70E740481C1C}">
                <a14:useLocalDpi xmlns:a14="http://schemas.microsoft.com/office/drawing/2010/main" val="0"/>
              </a:ext>
            </a:extLst>
          </a:blip>
          <a:srcRect b="53310"/>
          <a:stretch>
            <a:fillRect/>
          </a:stretch>
        </p:blipFill>
        <p:spPr bwMode="auto">
          <a:xfrm>
            <a:off x="8598209" y="4826789"/>
            <a:ext cx="2066840" cy="7135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ésultat de recherche d'images pour &quot;linkedin logo&quot;"/>
          <p:cNvPicPr>
            <a:picLocks noChangeAspect="1" noChangeArrowheads="1"/>
          </p:cNvPicPr>
          <p:nvPr/>
        </p:nvPicPr>
        <p:blipFill rotWithShape="1">
          <a:blip r:embed="rId15">
            <a:extLst>
              <a:ext uri="{28A0092B-C50C-407E-A947-70E740481C1C}">
                <a14:useLocalDpi xmlns:a14="http://schemas.microsoft.com/office/drawing/2010/main" val="0"/>
              </a:ext>
            </a:extLst>
          </a:blip>
          <a:srcRect t="33418" b="28777"/>
          <a:stretch/>
        </p:blipFill>
        <p:spPr bwMode="auto">
          <a:xfrm rot="21028439">
            <a:off x="10112882" y="1736249"/>
            <a:ext cx="1129215" cy="42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5432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4" descr="Résultat de recherche d'images pour &quot;CNCEU cartes étudiant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232" y="6145889"/>
            <a:ext cx="1714060" cy="577988"/>
          </a:xfrm>
          <a:prstGeom prst="rect">
            <a:avLst/>
          </a:prstGeom>
        </p:spPr>
      </p:pic>
      <p:sp>
        <p:nvSpPr>
          <p:cNvPr id="22" name="ZoneTexte 21"/>
          <p:cNvSpPr txBox="1"/>
          <p:nvPr/>
        </p:nvSpPr>
        <p:spPr>
          <a:xfrm>
            <a:off x="4193128" y="577704"/>
            <a:ext cx="3410268" cy="461665"/>
          </a:xfrm>
          <a:prstGeom prst="rect">
            <a:avLst/>
          </a:prstGeom>
          <a:noFill/>
          <a:ln>
            <a:noFill/>
          </a:ln>
        </p:spPr>
        <p:txBody>
          <a:bodyPr wrap="square" rtlCol="0">
            <a:spAutoFit/>
          </a:bodyPr>
          <a:lstStyle/>
          <a:p>
            <a:pPr algn="ctr"/>
            <a:r>
              <a:rPr lang="fr-FR" sz="2400" b="1" dirty="0" smtClean="0">
                <a:solidFill>
                  <a:srgbClr val="C00870"/>
                </a:solidFill>
                <a:latin typeface="Arial" panose="020B0604020202020204" pitchFamily="34" charset="0"/>
                <a:cs typeface="Arial" panose="020B0604020202020204" pitchFamily="34" charset="0"/>
              </a:rPr>
              <a:t>accompagnement </a:t>
            </a:r>
            <a:endParaRPr lang="fr-FR" sz="2400" b="1" dirty="0">
              <a:solidFill>
                <a:srgbClr val="C00870"/>
              </a:solidFill>
              <a:latin typeface="Arial" panose="020B0604020202020204" pitchFamily="34" charset="0"/>
              <a:cs typeface="Arial" panose="020B0604020202020204" pitchFamily="34" charset="0"/>
            </a:endParaRPr>
          </a:p>
        </p:txBody>
      </p:sp>
      <p:sp>
        <p:nvSpPr>
          <p:cNvPr id="2" name="ZoneTexte 1"/>
          <p:cNvSpPr txBox="1"/>
          <p:nvPr/>
        </p:nvSpPr>
        <p:spPr>
          <a:xfrm>
            <a:off x="698007" y="2441372"/>
            <a:ext cx="10702133" cy="2154436"/>
          </a:xfrm>
          <a:prstGeom prst="rect">
            <a:avLst/>
          </a:prstGeom>
          <a:noFill/>
        </p:spPr>
        <p:txBody>
          <a:bodyPr wrap="square" rtlCol="0">
            <a:spAutoFit/>
          </a:bodyPr>
          <a:lstStyle/>
          <a:p>
            <a:r>
              <a:rPr lang="fr-FR" sz="2400"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sz="2400" dirty="0" smtClean="0">
                <a:latin typeface="Arial" panose="020B0604020202020204" pitchFamily="34" charset="0"/>
                <a:cs typeface="Arial" panose="020B0604020202020204" pitchFamily="34" charset="0"/>
                <a:sym typeface="Wingdings" panose="05000000000000000000" pitchFamily="2" charset="2"/>
              </a:rPr>
              <a:t> </a:t>
            </a:r>
            <a:r>
              <a:rPr lang="fr-FR" sz="2400" dirty="0" smtClean="0">
                <a:solidFill>
                  <a:schemeClr val="accent5">
                    <a:lumMod val="75000"/>
                  </a:schemeClr>
                </a:solidFill>
                <a:latin typeface="Arial" panose="020B0604020202020204" pitchFamily="34" charset="0"/>
                <a:cs typeface="Arial" panose="020B0604020202020204" pitchFamily="34" charset="0"/>
              </a:rPr>
              <a:t>ressources en ligne</a:t>
            </a:r>
          </a:p>
          <a:p>
            <a:endParaRPr lang="fr-FR" sz="600" dirty="0" smtClean="0">
              <a:solidFill>
                <a:schemeClr val="accent5">
                  <a:lumMod val="75000"/>
                </a:schemeClr>
              </a:solidFill>
              <a:latin typeface="Arial" panose="020B0604020202020204" pitchFamily="34" charset="0"/>
              <a:cs typeface="Arial" panose="020B0604020202020204" pitchFamily="34" charset="0"/>
            </a:endParaRPr>
          </a:p>
          <a:p>
            <a:r>
              <a:rPr lang="fr-FR" sz="2400"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sz="2400" dirty="0" smtClean="0">
                <a:latin typeface="Arial" panose="020B0604020202020204" pitchFamily="34" charset="0"/>
                <a:cs typeface="Arial" panose="020B0604020202020204" pitchFamily="34" charset="0"/>
                <a:sym typeface="Wingdings" panose="05000000000000000000" pitchFamily="2" charset="2"/>
              </a:rPr>
              <a:t> </a:t>
            </a:r>
            <a:r>
              <a:rPr lang="fr-FR" sz="2400" dirty="0" smtClean="0">
                <a:solidFill>
                  <a:schemeClr val="accent5">
                    <a:lumMod val="75000"/>
                  </a:schemeClr>
                </a:solidFill>
                <a:latin typeface="Arial" panose="020B0604020202020204" pitchFamily="34" charset="0"/>
                <a:cs typeface="Arial" panose="020B0604020202020204" pitchFamily="34" charset="0"/>
              </a:rPr>
              <a:t>rendez-vous </a:t>
            </a:r>
            <a:r>
              <a:rPr lang="fr-FR" sz="2400" b="1" dirty="0" smtClean="0">
                <a:solidFill>
                  <a:schemeClr val="accent5">
                    <a:lumMod val="75000"/>
                  </a:schemeClr>
                </a:solidFill>
                <a:latin typeface="Arial" panose="020B0604020202020204" pitchFamily="34" charset="0"/>
                <a:cs typeface="Arial" panose="020B0604020202020204" pitchFamily="34" charset="0"/>
              </a:rPr>
              <a:t>5 mars &amp; 12 mars </a:t>
            </a:r>
            <a:r>
              <a:rPr lang="fr-FR" sz="2400" dirty="0" smtClean="0">
                <a:solidFill>
                  <a:schemeClr val="accent5">
                    <a:lumMod val="75000"/>
                  </a:schemeClr>
                </a:solidFill>
                <a:latin typeface="Arial" panose="020B0604020202020204" pitchFamily="34" charset="0"/>
                <a:cs typeface="Arial" panose="020B0604020202020204" pitchFamily="34" charset="0"/>
              </a:rPr>
              <a:t>webinaires</a:t>
            </a:r>
          </a:p>
          <a:p>
            <a:r>
              <a:rPr lang="fr-FR" sz="2400" b="1" dirty="0" smtClean="0">
                <a:solidFill>
                  <a:schemeClr val="accent5">
                    <a:lumMod val="75000"/>
                  </a:schemeClr>
                </a:solidFill>
                <a:latin typeface="Arial" panose="020B0604020202020204" pitchFamily="34" charset="0"/>
                <a:cs typeface="Arial" panose="020B0604020202020204" pitchFamily="34" charset="0"/>
              </a:rPr>
              <a:t>                          8 juin </a:t>
            </a:r>
            <a:r>
              <a:rPr lang="fr-FR" sz="2400" dirty="0" smtClean="0">
                <a:solidFill>
                  <a:schemeClr val="accent5">
                    <a:lumMod val="75000"/>
                  </a:schemeClr>
                </a:solidFill>
                <a:latin typeface="Arial" panose="020B0604020202020204" pitchFamily="34" charset="0"/>
                <a:cs typeface="Arial" panose="020B0604020202020204" pitchFamily="34" charset="0"/>
              </a:rPr>
              <a:t>atelier</a:t>
            </a:r>
            <a:r>
              <a:rPr lang="fr-FR" sz="2400" b="1" dirty="0" smtClean="0">
                <a:solidFill>
                  <a:schemeClr val="accent5">
                    <a:lumMod val="75000"/>
                  </a:schemeClr>
                </a:solidFill>
                <a:latin typeface="Arial" panose="020B0604020202020204" pitchFamily="34" charset="0"/>
                <a:cs typeface="Arial" panose="020B0604020202020204" pitchFamily="34" charset="0"/>
              </a:rPr>
              <a:t> </a:t>
            </a:r>
            <a:r>
              <a:rPr lang="fr-FR" sz="2400" dirty="0" smtClean="0">
                <a:solidFill>
                  <a:schemeClr val="accent5">
                    <a:lumMod val="75000"/>
                  </a:schemeClr>
                </a:solidFill>
                <a:latin typeface="Arial" panose="020B0604020202020204" pitchFamily="34" charset="0"/>
                <a:cs typeface="Arial" panose="020B0604020202020204" pitchFamily="34" charset="0"/>
              </a:rPr>
              <a:t>conférence annuelle (DAAD) à Strasbourg</a:t>
            </a:r>
          </a:p>
          <a:p>
            <a:r>
              <a:rPr lang="fr-FR" sz="2400" dirty="0">
                <a:solidFill>
                  <a:schemeClr val="accent5">
                    <a:lumMod val="75000"/>
                  </a:schemeClr>
                </a:solidFill>
                <a:latin typeface="Arial" panose="020B0604020202020204" pitchFamily="34" charset="0"/>
                <a:cs typeface="Arial" panose="020B0604020202020204" pitchFamily="34" charset="0"/>
              </a:rPr>
              <a:t> </a:t>
            </a:r>
            <a:r>
              <a:rPr lang="fr-FR" sz="2400" dirty="0" smtClean="0">
                <a:solidFill>
                  <a:schemeClr val="accent5">
                    <a:lumMod val="75000"/>
                  </a:schemeClr>
                </a:solidFill>
                <a:latin typeface="Arial" panose="020B0604020202020204" pitchFamily="34" charset="0"/>
                <a:cs typeface="Arial" panose="020B0604020202020204" pitchFamily="34" charset="0"/>
              </a:rPr>
              <a:t>                         </a:t>
            </a:r>
            <a:r>
              <a:rPr lang="fr-FR" sz="2400" b="1" dirty="0" smtClean="0">
                <a:solidFill>
                  <a:schemeClr val="accent5">
                    <a:lumMod val="75000"/>
                  </a:schemeClr>
                </a:solidFill>
                <a:latin typeface="Arial" panose="020B0604020202020204" pitchFamily="34" charset="0"/>
                <a:cs typeface="Arial" panose="020B0604020202020204" pitchFamily="34" charset="0"/>
              </a:rPr>
              <a:t>30 juin </a:t>
            </a:r>
            <a:r>
              <a:rPr lang="fr-FR" sz="2400" dirty="0" smtClean="0">
                <a:solidFill>
                  <a:schemeClr val="accent5">
                    <a:lumMod val="75000"/>
                  </a:schemeClr>
                </a:solidFill>
                <a:latin typeface="Arial" panose="020B0604020202020204" pitchFamily="34" charset="0"/>
                <a:cs typeface="Arial" panose="020B0604020202020204" pitchFamily="34" charset="0"/>
              </a:rPr>
              <a:t>atelier conférence E.SUP à Bordeaux </a:t>
            </a:r>
            <a:endParaRPr lang="fr-FR" sz="2400" dirty="0">
              <a:solidFill>
                <a:schemeClr val="accent5">
                  <a:lumMod val="75000"/>
                </a:schemeClr>
              </a:solidFill>
              <a:latin typeface="Arial" panose="020B0604020202020204" pitchFamily="34" charset="0"/>
              <a:cs typeface="Arial" panose="020B0604020202020204" pitchFamily="34" charset="0"/>
            </a:endParaRPr>
          </a:p>
          <a:p>
            <a:endParaRPr lang="fr-FR" sz="600" dirty="0" smtClean="0">
              <a:solidFill>
                <a:schemeClr val="accent5">
                  <a:lumMod val="75000"/>
                </a:schemeClr>
              </a:solidFill>
              <a:latin typeface="Arial" panose="020B0604020202020204" pitchFamily="34" charset="0"/>
              <a:cs typeface="Arial" panose="020B0604020202020204" pitchFamily="34" charset="0"/>
            </a:endParaRPr>
          </a:p>
          <a:p>
            <a:r>
              <a:rPr lang="fr-FR" sz="2400"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sz="2400" dirty="0" smtClean="0">
                <a:latin typeface="Arial" panose="020B0604020202020204" pitchFamily="34" charset="0"/>
                <a:cs typeface="Arial" panose="020B0604020202020204" pitchFamily="34" charset="0"/>
                <a:sym typeface="Wingdings" panose="05000000000000000000" pitchFamily="2" charset="2"/>
              </a:rPr>
              <a:t> </a:t>
            </a:r>
            <a:r>
              <a:rPr lang="fr-FR" sz="2400" dirty="0" smtClean="0">
                <a:solidFill>
                  <a:schemeClr val="accent5">
                    <a:lumMod val="75000"/>
                  </a:schemeClr>
                </a:solidFill>
                <a:latin typeface="Arial" panose="020B0604020202020204" pitchFamily="34" charset="0"/>
                <a:cs typeface="Arial" panose="020B0604020202020204" pitchFamily="34" charset="0"/>
              </a:rPr>
              <a:t>groupe utilisateurs test (printemps / automne Paris)</a:t>
            </a:r>
          </a:p>
        </p:txBody>
      </p:sp>
      <p:sp>
        <p:nvSpPr>
          <p:cNvPr id="8" name="ZoneTexte 7"/>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sp>
        <p:nvSpPr>
          <p:cNvPr id="9" name="Lune 8"/>
          <p:cNvSpPr/>
          <p:nvPr/>
        </p:nvSpPr>
        <p:spPr>
          <a:xfrm rot="16200000">
            <a:off x="5781420" y="113911"/>
            <a:ext cx="233684" cy="1986761"/>
          </a:xfrm>
          <a:prstGeom prst="moon">
            <a:avLst/>
          </a:prstGeom>
          <a:solidFill>
            <a:srgbClr val="C00870"/>
          </a:solidFill>
          <a:ln>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439392" y="1519072"/>
            <a:ext cx="7427708" cy="523220"/>
          </a:xfrm>
          <a:prstGeom prst="rect">
            <a:avLst/>
          </a:prstGeom>
          <a:noFill/>
          <a:ln w="19050">
            <a:solidFill>
              <a:srgbClr val="C00870"/>
            </a:solidFill>
          </a:ln>
        </p:spPr>
        <p:txBody>
          <a:bodyPr wrap="square" rtlCol="0">
            <a:spAutoFit/>
          </a:bodyPr>
          <a:lstStyle/>
          <a:p>
            <a:pPr algn="ctr"/>
            <a:r>
              <a:rPr lang="fr-FR" sz="2800" b="1" dirty="0" smtClean="0">
                <a:solidFill>
                  <a:schemeClr val="accent5">
                    <a:lumMod val="75000"/>
                  </a:schemeClr>
                </a:solidFill>
                <a:latin typeface="Arial" panose="020B0604020202020204" pitchFamily="34" charset="0"/>
                <a:cs typeface="Arial" panose="020B0604020202020204" pitchFamily="34" charset="0"/>
              </a:rPr>
              <a:t>(S’)INFORMER - TESTER - MUTUALISER </a:t>
            </a:r>
            <a:endParaRPr lang="fr-FR" sz="2800" b="1" dirty="0">
              <a:solidFill>
                <a:schemeClr val="accent5">
                  <a:lumMod val="75000"/>
                </a:schemeClr>
              </a:solidFill>
              <a:latin typeface="Arial" panose="020B0604020202020204" pitchFamily="34" charset="0"/>
              <a:cs typeface="Arial" panose="020B0604020202020204" pitchFamily="34" charset="0"/>
            </a:endParaRPr>
          </a:p>
        </p:txBody>
      </p:sp>
      <p:grpSp>
        <p:nvGrpSpPr>
          <p:cNvPr id="4" name="Groupe 3"/>
          <p:cNvGrpSpPr/>
          <p:nvPr/>
        </p:nvGrpSpPr>
        <p:grpSpPr>
          <a:xfrm>
            <a:off x="1006998" y="5061757"/>
            <a:ext cx="10573796" cy="1041454"/>
            <a:chOff x="768378" y="4266043"/>
            <a:chExt cx="11010108" cy="1186367"/>
          </a:xfrm>
        </p:grpSpPr>
        <p:pic>
          <p:nvPicPr>
            <p:cNvPr id="10" name="Picture 2" descr="Résultat de recherche d'images pour &quot;CSI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7718" y="4435307"/>
              <a:ext cx="2123873" cy="8478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AMU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8116" y="4640751"/>
              <a:ext cx="1591257" cy="66198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6"/>
            <a:stretch>
              <a:fillRect/>
            </a:stretch>
          </p:blipFill>
          <p:spPr>
            <a:xfrm>
              <a:off x="9179936" y="4381239"/>
              <a:ext cx="2598550" cy="955977"/>
            </a:xfrm>
            <a:prstGeom prst="rect">
              <a:avLst/>
            </a:prstGeom>
          </p:spPr>
        </p:pic>
        <p:pic>
          <p:nvPicPr>
            <p:cNvPr id="16" name="Picture 4" descr="Résultat de recherche d'images pour &quot;VPNum&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69880" y="4296139"/>
              <a:ext cx="1156271" cy="11562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Résultat de recherche d'images pour &quot;CNOUS&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0600" y="4266043"/>
              <a:ext cx="1410971" cy="1186367"/>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a:blip r:embed="rId9"/>
            <a:stretch>
              <a:fillRect/>
            </a:stretch>
          </p:blipFill>
          <p:spPr>
            <a:xfrm>
              <a:off x="768378" y="4543795"/>
              <a:ext cx="1170437" cy="793421"/>
            </a:xfrm>
            <a:prstGeom prst="rect">
              <a:avLst/>
            </a:prstGeom>
          </p:spPr>
        </p:pic>
      </p:grpSp>
    </p:spTree>
    <p:extLst>
      <p:ext uri="{BB962C8B-B14F-4D97-AF65-F5344CB8AC3E}">
        <p14:creationId xmlns:p14="http://schemas.microsoft.com/office/powerpoint/2010/main" val="6469765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european student card&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80" t="8319" r="11932" b="7681"/>
          <a:stretch/>
        </p:blipFill>
        <p:spPr bwMode="auto">
          <a:xfrm rot="757181">
            <a:off x="8865795" y="5099989"/>
            <a:ext cx="1924193" cy="1209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Virage 4"/>
          <p:cNvSpPr/>
          <p:nvPr/>
        </p:nvSpPr>
        <p:spPr>
          <a:xfrm rot="8194430">
            <a:off x="3259107" y="1258978"/>
            <a:ext cx="1500359" cy="760789"/>
          </a:xfrm>
          <a:prstGeom prst="bentArrow">
            <a:avLst/>
          </a:prstGeom>
          <a:noFill/>
          <a:ln w="28575">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8" name="Virage 7"/>
          <p:cNvSpPr/>
          <p:nvPr/>
        </p:nvSpPr>
        <p:spPr>
          <a:xfrm rot="13405570" flipH="1">
            <a:off x="7768085" y="1327564"/>
            <a:ext cx="1500359" cy="760789"/>
          </a:xfrm>
          <a:prstGeom prst="bentArrow">
            <a:avLst/>
          </a:prstGeom>
          <a:noFill/>
          <a:ln w="28575">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305712" y="2279721"/>
            <a:ext cx="5719156" cy="769441"/>
          </a:xfrm>
          <a:prstGeom prst="rect">
            <a:avLst/>
          </a:prstGeom>
          <a:noFill/>
        </p:spPr>
        <p:txBody>
          <a:bodyPr wrap="square" rtlCol="0">
            <a:spAutoFit/>
          </a:bodyPr>
          <a:lstStyle/>
          <a:p>
            <a:pPr algn="ctr"/>
            <a:r>
              <a:rPr lang="fr-FR" sz="2400" b="1" dirty="0" smtClean="0">
                <a:solidFill>
                  <a:srgbClr val="002060"/>
                </a:solidFill>
                <a:latin typeface="Arial" panose="020B0604020202020204" pitchFamily="34" charset="0"/>
                <a:cs typeface="Arial" panose="020B0604020202020204" pitchFamily="34" charset="0"/>
              </a:rPr>
              <a:t>Alléger</a:t>
            </a:r>
            <a:r>
              <a:rPr lang="fr-FR" sz="2000" dirty="0" smtClean="0">
                <a:solidFill>
                  <a:srgbClr val="002060"/>
                </a:solidFill>
                <a:latin typeface="Arial" panose="020B0604020202020204" pitchFamily="34" charset="0"/>
                <a:cs typeface="Arial" panose="020B0604020202020204" pitchFamily="34" charset="0"/>
              </a:rPr>
              <a:t> </a:t>
            </a:r>
          </a:p>
          <a:p>
            <a:pPr algn="ctr"/>
            <a:r>
              <a:rPr lang="fr-FR" sz="2000" dirty="0" smtClean="0">
                <a:solidFill>
                  <a:srgbClr val="002060"/>
                </a:solidFill>
                <a:latin typeface="Arial" panose="020B0604020202020204" pitchFamily="34" charset="0"/>
                <a:cs typeface="Arial" panose="020B0604020202020204" pitchFamily="34" charset="0"/>
              </a:rPr>
              <a:t>la charge de gestion des établissements </a:t>
            </a:r>
            <a:endParaRPr lang="fr-FR" sz="2000" dirty="0">
              <a:solidFill>
                <a:srgbClr val="002060"/>
              </a:solidFill>
              <a:latin typeface="Arial" panose="020B0604020202020204" pitchFamily="34" charset="0"/>
              <a:cs typeface="Arial" panose="020B0604020202020204" pitchFamily="34" charset="0"/>
            </a:endParaRPr>
          </a:p>
        </p:txBody>
      </p:sp>
      <p:sp>
        <p:nvSpPr>
          <p:cNvPr id="10" name="ZoneTexte 9"/>
          <p:cNvSpPr txBox="1"/>
          <p:nvPr/>
        </p:nvSpPr>
        <p:spPr>
          <a:xfrm>
            <a:off x="8523350" y="2253626"/>
            <a:ext cx="3167150" cy="769441"/>
          </a:xfrm>
          <a:prstGeom prst="rect">
            <a:avLst/>
          </a:prstGeom>
          <a:noFill/>
        </p:spPr>
        <p:txBody>
          <a:bodyPr wrap="square" rtlCol="0">
            <a:spAutoFit/>
          </a:bodyPr>
          <a:lstStyle/>
          <a:p>
            <a:pPr algn="ctr"/>
            <a:r>
              <a:rPr lang="fr-FR" sz="2400" b="1" dirty="0" smtClean="0">
                <a:solidFill>
                  <a:srgbClr val="002060"/>
                </a:solidFill>
                <a:latin typeface="Arial" panose="020B0604020202020204" pitchFamily="34" charset="0"/>
                <a:cs typeface="Arial" panose="020B0604020202020204" pitchFamily="34" charset="0"/>
              </a:rPr>
              <a:t>Simplifier </a:t>
            </a:r>
          </a:p>
          <a:p>
            <a:pPr algn="ctr"/>
            <a:r>
              <a:rPr lang="fr-FR" sz="2000" dirty="0" smtClean="0">
                <a:solidFill>
                  <a:srgbClr val="002060"/>
                </a:solidFill>
                <a:latin typeface="Arial" panose="020B0604020202020204" pitchFamily="34" charset="0"/>
                <a:cs typeface="Arial" panose="020B0604020202020204" pitchFamily="34" charset="0"/>
              </a:rPr>
              <a:t>la vie des étudiants</a:t>
            </a:r>
            <a:endParaRPr lang="fr-FR" sz="2000" dirty="0">
              <a:solidFill>
                <a:srgbClr val="002060"/>
              </a:solidFill>
              <a:latin typeface="Arial" panose="020B0604020202020204" pitchFamily="34" charset="0"/>
              <a:cs typeface="Arial" panose="020B0604020202020204" pitchFamily="34" charset="0"/>
            </a:endParaRPr>
          </a:p>
        </p:txBody>
      </p:sp>
      <p:grpSp>
        <p:nvGrpSpPr>
          <p:cNvPr id="13" name="Groupe 12"/>
          <p:cNvGrpSpPr/>
          <p:nvPr/>
        </p:nvGrpSpPr>
        <p:grpSpPr>
          <a:xfrm>
            <a:off x="8944494" y="852077"/>
            <a:ext cx="3397424" cy="817539"/>
            <a:chOff x="2726571" y="3923608"/>
            <a:chExt cx="3449785" cy="781396"/>
          </a:xfrm>
        </p:grpSpPr>
        <p:sp>
          <p:nvSpPr>
            <p:cNvPr id="11" name="Rectangle avec coins arrondis en diagonale 10"/>
            <p:cNvSpPr/>
            <p:nvPr/>
          </p:nvSpPr>
          <p:spPr>
            <a:xfrm>
              <a:off x="3158836" y="3923608"/>
              <a:ext cx="2610197" cy="781396"/>
            </a:xfrm>
            <a:prstGeom prst="round2Diag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12" name="ZoneTexte 11"/>
            <p:cNvSpPr txBox="1"/>
            <p:nvPr/>
          </p:nvSpPr>
          <p:spPr>
            <a:xfrm>
              <a:off x="2726571" y="4047043"/>
              <a:ext cx="3449785" cy="486447"/>
            </a:xfrm>
            <a:prstGeom prst="rect">
              <a:avLst/>
            </a:prstGeom>
            <a:noFill/>
          </p:spPr>
          <p:txBody>
            <a:bodyPr wrap="square" rtlCol="0">
              <a:spAutoFit/>
            </a:bodyPr>
            <a:lstStyle/>
            <a:p>
              <a:pPr algn="ctr"/>
              <a:r>
                <a:rPr lang="fr-FR" sz="1600" i="1" dirty="0" smtClean="0">
                  <a:solidFill>
                    <a:srgbClr val="00B0F0"/>
                  </a:solidFill>
                  <a:latin typeface="Arial" panose="020B0604020202020204" pitchFamily="34" charset="0"/>
                  <a:cs typeface="Arial" panose="020B0604020202020204" pitchFamily="34" charset="0"/>
                </a:rPr>
                <a:t>Transformation numérique</a:t>
              </a:r>
            </a:p>
            <a:p>
              <a:pPr algn="ctr"/>
              <a:r>
                <a:rPr lang="fr-FR" sz="1600" i="1" dirty="0" smtClean="0">
                  <a:solidFill>
                    <a:srgbClr val="00B0F0"/>
                  </a:solidFill>
                  <a:latin typeface="Arial" panose="020B0604020202020204" pitchFamily="34" charset="0"/>
                  <a:cs typeface="Arial" panose="020B0604020202020204" pitchFamily="34" charset="0"/>
                </a:rPr>
                <a:t>Erasmus 2021-2027 </a:t>
              </a:r>
            </a:p>
          </p:txBody>
        </p:sp>
      </p:grpSp>
      <p:sp>
        <p:nvSpPr>
          <p:cNvPr id="14" name="ZoneTexte 13"/>
          <p:cNvSpPr txBox="1"/>
          <p:nvPr/>
        </p:nvSpPr>
        <p:spPr>
          <a:xfrm>
            <a:off x="41564" y="3469084"/>
            <a:ext cx="4892037" cy="523220"/>
          </a:xfrm>
          <a:prstGeom prst="rect">
            <a:avLst/>
          </a:prstGeom>
          <a:noFill/>
        </p:spPr>
        <p:txBody>
          <a:bodyPr wrap="square" rtlCol="0">
            <a:spAutoFit/>
          </a:bodyPr>
          <a:lstStyle/>
          <a:p>
            <a:r>
              <a:rPr lang="fr-FR" sz="1400"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sz="1400" dirty="0" smtClean="0">
                <a:latin typeface="Arial" panose="020B0604020202020204" pitchFamily="34" charset="0"/>
                <a:cs typeface="Arial" panose="020B0604020202020204" pitchFamily="34" charset="0"/>
                <a:sym typeface="Wingdings" panose="05000000000000000000" pitchFamily="2" charset="2"/>
              </a:rPr>
              <a:t> </a:t>
            </a:r>
            <a:r>
              <a:rPr lang="fr-FR" sz="1400" dirty="0" smtClean="0">
                <a:solidFill>
                  <a:srgbClr val="002060"/>
                </a:solidFill>
                <a:latin typeface="Arial" panose="020B0604020202020204" pitchFamily="34" charset="0"/>
                <a:cs typeface="Arial" panose="020B0604020202020204" pitchFamily="34" charset="0"/>
              </a:rPr>
              <a:t>Automatiser les tâches de gestion administrative de la mobilité étudiante (-29% en moyenne)</a:t>
            </a:r>
            <a:endParaRPr lang="fr-FR" sz="1400" dirty="0">
              <a:solidFill>
                <a:srgbClr val="002060"/>
              </a:solidFill>
              <a:latin typeface="Arial" panose="020B0604020202020204" pitchFamily="34" charset="0"/>
              <a:cs typeface="Arial" panose="020B0604020202020204" pitchFamily="34" charset="0"/>
            </a:endParaRPr>
          </a:p>
        </p:txBody>
      </p:sp>
      <p:sp>
        <p:nvSpPr>
          <p:cNvPr id="15" name="ZoneTexte 14"/>
          <p:cNvSpPr txBox="1"/>
          <p:nvPr/>
        </p:nvSpPr>
        <p:spPr>
          <a:xfrm>
            <a:off x="7871933" y="3396608"/>
            <a:ext cx="4469985" cy="523220"/>
          </a:xfrm>
          <a:prstGeom prst="rect">
            <a:avLst/>
          </a:prstGeom>
          <a:noFill/>
        </p:spPr>
        <p:txBody>
          <a:bodyPr wrap="square" rtlCol="0">
            <a:spAutoFit/>
          </a:bodyPr>
          <a:lstStyle/>
          <a:p>
            <a:r>
              <a:rPr lang="fr-FR" sz="1400"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sz="1400" dirty="0" smtClean="0">
                <a:solidFill>
                  <a:srgbClr val="002060"/>
                </a:solidFill>
                <a:latin typeface="Arial" panose="020B0604020202020204" pitchFamily="34" charset="0"/>
                <a:cs typeface="Arial" panose="020B0604020202020204" pitchFamily="34" charset="0"/>
                <a:sym typeface="Wingdings" panose="05000000000000000000" pitchFamily="2" charset="2"/>
              </a:rPr>
              <a:t> Gérer sa mobilité et accéder aux services </a:t>
            </a:r>
          </a:p>
          <a:p>
            <a:r>
              <a:rPr lang="fr-FR" sz="1400" dirty="0" smtClean="0">
                <a:solidFill>
                  <a:srgbClr val="002060"/>
                </a:solidFill>
                <a:latin typeface="Arial" panose="020B0604020202020204" pitchFamily="34" charset="0"/>
                <a:cs typeface="Arial" panose="020B0604020202020204" pitchFamily="34" charset="0"/>
                <a:sym typeface="Wingdings" panose="05000000000000000000" pitchFamily="2" charset="2"/>
              </a:rPr>
              <a:t>notamment sociaux </a:t>
            </a:r>
            <a:r>
              <a:rPr lang="fr-FR" sz="1400" dirty="0" smtClean="0">
                <a:solidFill>
                  <a:srgbClr val="002060"/>
                </a:solidFill>
                <a:latin typeface="Arial" panose="020B0604020202020204" pitchFamily="34" charset="0"/>
                <a:cs typeface="Arial" panose="020B0604020202020204" pitchFamily="34" charset="0"/>
              </a:rPr>
              <a:t>(87% de taux de satisfaction)</a:t>
            </a:r>
            <a:endParaRPr lang="fr-FR" sz="1400" dirty="0">
              <a:solidFill>
                <a:srgbClr val="002060"/>
              </a:solidFill>
              <a:latin typeface="Arial" panose="020B0604020202020204" pitchFamily="34" charset="0"/>
              <a:cs typeface="Arial" panose="020B0604020202020204" pitchFamily="34" charset="0"/>
            </a:endParaRPr>
          </a:p>
        </p:txBody>
      </p:sp>
      <p:sp>
        <p:nvSpPr>
          <p:cNvPr id="16" name="ZoneTexte 15"/>
          <p:cNvSpPr txBox="1"/>
          <p:nvPr/>
        </p:nvSpPr>
        <p:spPr>
          <a:xfrm>
            <a:off x="41564" y="4237414"/>
            <a:ext cx="5371880" cy="523220"/>
          </a:xfrm>
          <a:prstGeom prst="rect">
            <a:avLst/>
          </a:prstGeom>
          <a:noFill/>
        </p:spPr>
        <p:txBody>
          <a:bodyPr wrap="square" rtlCol="0">
            <a:spAutoFit/>
          </a:bodyPr>
          <a:lstStyle/>
          <a:p>
            <a:r>
              <a:rPr lang="fr-FR" sz="1400"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sz="1400" dirty="0" smtClean="0">
                <a:latin typeface="Arial" panose="020B0604020202020204" pitchFamily="34" charset="0"/>
                <a:cs typeface="Arial" panose="020B0604020202020204" pitchFamily="34" charset="0"/>
                <a:sym typeface="Wingdings" panose="05000000000000000000" pitchFamily="2" charset="2"/>
              </a:rPr>
              <a:t> </a:t>
            </a:r>
            <a:r>
              <a:rPr lang="fr-FR" sz="1400" dirty="0" smtClean="0">
                <a:solidFill>
                  <a:srgbClr val="002060"/>
                </a:solidFill>
                <a:latin typeface="Arial" panose="020B0604020202020204" pitchFamily="34" charset="0"/>
                <a:cs typeface="Arial" panose="020B0604020202020204" pitchFamily="34" charset="0"/>
                <a:sym typeface="Wingdings" panose="05000000000000000000" pitchFamily="2" charset="2"/>
              </a:rPr>
              <a:t>via un r</a:t>
            </a:r>
            <a:r>
              <a:rPr lang="fr-FR" sz="1400" dirty="0" smtClean="0">
                <a:solidFill>
                  <a:srgbClr val="002060"/>
                </a:solidFill>
                <a:latin typeface="Arial" panose="020B0604020202020204" pitchFamily="34" charset="0"/>
                <a:cs typeface="Arial" panose="020B0604020202020204" pitchFamily="34" charset="0"/>
              </a:rPr>
              <a:t>éseau d’échange de données sécurisé &amp; RGDP entre établissements en Europe</a:t>
            </a:r>
          </a:p>
        </p:txBody>
      </p:sp>
      <p:sp>
        <p:nvSpPr>
          <p:cNvPr id="17" name="ZoneTexte 16"/>
          <p:cNvSpPr txBox="1"/>
          <p:nvPr/>
        </p:nvSpPr>
        <p:spPr>
          <a:xfrm>
            <a:off x="7953893" y="4237414"/>
            <a:ext cx="4238107" cy="523220"/>
          </a:xfrm>
          <a:prstGeom prst="rect">
            <a:avLst/>
          </a:prstGeom>
          <a:noFill/>
        </p:spPr>
        <p:txBody>
          <a:bodyPr wrap="square" rtlCol="0">
            <a:spAutoFit/>
          </a:bodyPr>
          <a:lstStyle/>
          <a:p>
            <a:r>
              <a:rPr lang="fr-FR" sz="1400"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sz="1400" dirty="0" smtClean="0">
                <a:solidFill>
                  <a:srgbClr val="002060"/>
                </a:solidFill>
                <a:latin typeface="Arial" panose="020B0604020202020204" pitchFamily="34" charset="0"/>
                <a:cs typeface="Arial" panose="020B0604020202020204" pitchFamily="34" charset="0"/>
                <a:sym typeface="Wingdings" panose="05000000000000000000" pitchFamily="2" charset="2"/>
              </a:rPr>
              <a:t> via une </a:t>
            </a:r>
            <a:r>
              <a:rPr lang="fr-FR" sz="1400" dirty="0" smtClean="0">
                <a:solidFill>
                  <a:srgbClr val="002060"/>
                </a:solidFill>
                <a:latin typeface="Arial" panose="020B0604020202020204" pitchFamily="34" charset="0"/>
                <a:cs typeface="Arial" panose="020B0604020202020204" pitchFamily="34" charset="0"/>
              </a:rPr>
              <a:t>application mobile et la reconnaissance automatique du statut étudiant</a:t>
            </a:r>
            <a:endParaRPr lang="fr-FR" sz="1400" dirty="0">
              <a:solidFill>
                <a:srgbClr val="002060"/>
              </a:solidFill>
              <a:latin typeface="Arial" panose="020B0604020202020204" pitchFamily="34" charset="0"/>
              <a:cs typeface="Arial" panose="020B0604020202020204" pitchFamily="34" charset="0"/>
            </a:endParaRPr>
          </a:p>
        </p:txBody>
      </p:sp>
      <p:grpSp>
        <p:nvGrpSpPr>
          <p:cNvPr id="25" name="Groupe 24"/>
          <p:cNvGrpSpPr/>
          <p:nvPr/>
        </p:nvGrpSpPr>
        <p:grpSpPr>
          <a:xfrm>
            <a:off x="226312" y="5074918"/>
            <a:ext cx="4895661" cy="1140790"/>
            <a:chOff x="586826" y="4740834"/>
            <a:chExt cx="4562121" cy="972589"/>
          </a:xfrm>
        </p:grpSpPr>
        <p:sp>
          <p:nvSpPr>
            <p:cNvPr id="23" name="Ellipse 22"/>
            <p:cNvSpPr/>
            <p:nvPr/>
          </p:nvSpPr>
          <p:spPr>
            <a:xfrm>
              <a:off x="785565" y="4740834"/>
              <a:ext cx="4330931" cy="97258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586826" y="4817736"/>
              <a:ext cx="4562121" cy="769441"/>
            </a:xfrm>
            <a:prstGeom prst="rect">
              <a:avLst/>
            </a:prstGeom>
            <a:noFill/>
          </p:spPr>
          <p:txBody>
            <a:bodyPr wrap="square" rtlCol="0">
              <a:spAutoFit/>
            </a:bodyPr>
            <a:lstStyle/>
            <a:p>
              <a:pPr algn="ctr"/>
              <a:r>
                <a:rPr lang="fr-FR" sz="1100" dirty="0" smtClean="0">
                  <a:solidFill>
                    <a:srgbClr val="002060"/>
                  </a:solidFill>
                  <a:latin typeface="Arial" panose="020B0604020202020204" pitchFamily="34" charset="0"/>
                  <a:cs typeface="Arial" panose="020B0604020202020204" pitchFamily="34" charset="0"/>
                  <a:sym typeface="Wingdings" panose="05000000000000000000" pitchFamily="2" charset="2"/>
                </a:rPr>
                <a:t></a:t>
              </a:r>
              <a:r>
                <a:rPr lang="fr-FR" sz="1200" i="1"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fr-FR" sz="1200" dirty="0" smtClean="0">
                  <a:solidFill>
                    <a:srgbClr val="002060"/>
                  </a:solidFill>
                  <a:latin typeface="Arial" panose="020B0604020202020204" pitchFamily="34" charset="0"/>
                  <a:cs typeface="Arial" panose="020B0604020202020204" pitchFamily="34" charset="0"/>
                </a:rPr>
                <a:t>Pour </a:t>
              </a:r>
              <a:r>
                <a:rPr lang="fr-FR" sz="1200" dirty="0">
                  <a:solidFill>
                    <a:srgbClr val="002060"/>
                  </a:solidFill>
                  <a:latin typeface="Arial" panose="020B0604020202020204" pitchFamily="34" charset="0"/>
                  <a:cs typeface="Arial" panose="020B0604020202020204" pitchFamily="34" charset="0"/>
                </a:rPr>
                <a:t>tout type d’établissement </a:t>
              </a:r>
              <a:endParaRPr lang="fr-FR" sz="1200" dirty="0" smtClean="0">
                <a:solidFill>
                  <a:srgbClr val="002060"/>
                </a:solidFill>
                <a:latin typeface="Arial" panose="020B0604020202020204" pitchFamily="34" charset="0"/>
                <a:cs typeface="Arial" panose="020B0604020202020204" pitchFamily="34" charset="0"/>
              </a:endParaRPr>
            </a:p>
            <a:p>
              <a:pPr algn="ctr"/>
              <a:endParaRPr lang="fr-FR" sz="400" dirty="0">
                <a:solidFill>
                  <a:srgbClr val="002060"/>
                </a:solidFill>
                <a:latin typeface="Arial" panose="020B0604020202020204" pitchFamily="34" charset="0"/>
                <a:cs typeface="Arial" panose="020B0604020202020204" pitchFamily="34" charset="0"/>
              </a:endParaRPr>
            </a:p>
            <a:p>
              <a:pPr algn="ctr"/>
              <a:r>
                <a:rPr lang="fr-FR" sz="1200"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fr-FR" sz="1200" dirty="0" smtClean="0">
                  <a:solidFill>
                    <a:srgbClr val="002060"/>
                  </a:solidFill>
                  <a:latin typeface="Arial" panose="020B0604020202020204" pitchFamily="34" charset="0"/>
                  <a:cs typeface="Arial" panose="020B0604020202020204" pitchFamily="34" charset="0"/>
                </a:rPr>
                <a:t>Ne </a:t>
              </a:r>
              <a:r>
                <a:rPr lang="fr-FR" sz="1200" dirty="0">
                  <a:solidFill>
                    <a:srgbClr val="002060"/>
                  </a:solidFill>
                  <a:latin typeface="Arial" panose="020B0604020202020204" pitchFamily="34" charset="0"/>
                  <a:cs typeface="Arial" panose="020B0604020202020204" pitchFamily="34" charset="0"/>
                </a:rPr>
                <a:t>nécessite </a:t>
              </a:r>
              <a:r>
                <a:rPr lang="fr-FR" sz="1200" dirty="0" smtClean="0">
                  <a:solidFill>
                    <a:srgbClr val="002060"/>
                  </a:solidFill>
                  <a:latin typeface="Arial" panose="020B0604020202020204" pitchFamily="34" charset="0"/>
                  <a:cs typeface="Arial" panose="020B0604020202020204" pitchFamily="34" charset="0"/>
                </a:rPr>
                <a:t>pas </a:t>
              </a:r>
              <a:r>
                <a:rPr lang="fr-FR" sz="1200" dirty="0">
                  <a:solidFill>
                    <a:srgbClr val="002060"/>
                  </a:solidFill>
                  <a:latin typeface="Arial" panose="020B0604020202020204" pitchFamily="34" charset="0"/>
                  <a:cs typeface="Arial" panose="020B0604020202020204" pitchFamily="34" charset="0"/>
                </a:rPr>
                <a:t>de modifier </a:t>
              </a:r>
              <a:r>
                <a:rPr lang="fr-FR" sz="1200" dirty="0" smtClean="0">
                  <a:solidFill>
                    <a:srgbClr val="002060"/>
                  </a:solidFill>
                  <a:latin typeface="Arial" panose="020B0604020202020204" pitchFamily="34" charset="0"/>
                  <a:cs typeface="Arial" panose="020B0604020202020204" pitchFamily="34" charset="0"/>
                </a:rPr>
                <a:t>le </a:t>
              </a:r>
              <a:r>
                <a:rPr lang="fr-FR" sz="1200" dirty="0">
                  <a:solidFill>
                    <a:srgbClr val="002060"/>
                  </a:solidFill>
                  <a:latin typeface="Arial" panose="020B0604020202020204" pitchFamily="34" charset="0"/>
                  <a:cs typeface="Arial" panose="020B0604020202020204" pitchFamily="34" charset="0"/>
                </a:rPr>
                <a:t>SI de </a:t>
              </a:r>
              <a:r>
                <a:rPr lang="fr-FR" sz="1200" dirty="0" smtClean="0">
                  <a:solidFill>
                    <a:srgbClr val="002060"/>
                  </a:solidFill>
                  <a:latin typeface="Arial" panose="020B0604020202020204" pitchFamily="34" charset="0"/>
                  <a:cs typeface="Arial" panose="020B0604020202020204" pitchFamily="34" charset="0"/>
                </a:rPr>
                <a:t>l’établissement</a:t>
              </a:r>
            </a:p>
            <a:p>
              <a:pPr algn="ctr"/>
              <a:endParaRPr lang="fr-FR" sz="400" dirty="0" smtClean="0">
                <a:solidFill>
                  <a:srgbClr val="002060"/>
                </a:solidFill>
                <a:latin typeface="Arial" panose="020B0604020202020204" pitchFamily="34" charset="0"/>
                <a:cs typeface="Arial" panose="020B0604020202020204" pitchFamily="34" charset="0"/>
              </a:endParaRPr>
            </a:p>
            <a:p>
              <a:pPr algn="ctr"/>
              <a:r>
                <a:rPr lang="fr-FR" sz="1200"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fr-FR" sz="1200" dirty="0" smtClean="0">
                  <a:solidFill>
                    <a:srgbClr val="002060"/>
                  </a:solidFill>
                  <a:latin typeface="Arial" panose="020B0604020202020204" pitchFamily="34" charset="0"/>
                  <a:cs typeface="Arial" panose="020B0604020202020204" pitchFamily="34" charset="0"/>
                </a:rPr>
                <a:t>1ères </a:t>
              </a:r>
              <a:r>
                <a:rPr lang="fr-FR" sz="1200" dirty="0">
                  <a:solidFill>
                    <a:srgbClr val="002060"/>
                  </a:solidFill>
                  <a:latin typeface="Arial" panose="020B0604020202020204" pitchFamily="34" charset="0"/>
                  <a:cs typeface="Arial" panose="020B0604020202020204" pitchFamily="34" charset="0"/>
                </a:rPr>
                <a:t>échéances </a:t>
              </a:r>
              <a:r>
                <a:rPr lang="fr-FR" sz="1200" dirty="0" smtClean="0">
                  <a:solidFill>
                    <a:srgbClr val="002060"/>
                  </a:solidFill>
                  <a:latin typeface="Arial" panose="020B0604020202020204" pitchFamily="34" charset="0"/>
                  <a:cs typeface="Arial" panose="020B0604020202020204" pitchFamily="34" charset="0"/>
                </a:rPr>
                <a:t>en 2020 </a:t>
              </a:r>
              <a:r>
                <a:rPr lang="fr-FR" sz="1200" dirty="0">
                  <a:solidFill>
                    <a:srgbClr val="002060"/>
                  </a:solidFill>
                  <a:latin typeface="Arial" panose="020B0604020202020204" pitchFamily="34" charset="0"/>
                  <a:cs typeface="Arial" panose="020B0604020202020204" pitchFamily="34" charset="0"/>
                </a:rPr>
                <a:t>(ECHE et </a:t>
              </a:r>
              <a:r>
                <a:rPr lang="fr-FR" sz="1200" dirty="0" smtClean="0">
                  <a:solidFill>
                    <a:srgbClr val="002060"/>
                  </a:solidFill>
                  <a:latin typeface="Arial" panose="020B0604020202020204" pitchFamily="34" charset="0"/>
                  <a:cs typeface="Arial" panose="020B0604020202020204" pitchFamily="34" charset="0"/>
                </a:rPr>
                <a:t>AII) </a:t>
              </a:r>
              <a:r>
                <a:rPr lang="fr-FR" sz="1200" dirty="0" smtClean="0">
                  <a:solidFill>
                    <a:srgbClr val="002060"/>
                  </a:solidFill>
                  <a:latin typeface="Arial" panose="020B0604020202020204" pitchFamily="34" charset="0"/>
                  <a:cs typeface="Arial" panose="020B0604020202020204" pitchFamily="34" charset="0"/>
                  <a:sym typeface="Wingdings" panose="05000000000000000000" pitchFamily="2" charset="2"/>
                </a:rPr>
                <a:t> 2025</a:t>
              </a:r>
              <a:endParaRPr lang="fr-FR" sz="1200" dirty="0">
                <a:solidFill>
                  <a:srgbClr val="002060"/>
                </a:solidFill>
                <a:latin typeface="Arial" panose="020B0604020202020204" pitchFamily="34" charset="0"/>
                <a:cs typeface="Arial" panose="020B0604020202020204" pitchFamily="34" charset="0"/>
              </a:endParaRPr>
            </a:p>
          </p:txBody>
        </p:sp>
      </p:grpSp>
      <p:grpSp>
        <p:nvGrpSpPr>
          <p:cNvPr id="3" name="Groupe 2"/>
          <p:cNvGrpSpPr/>
          <p:nvPr/>
        </p:nvGrpSpPr>
        <p:grpSpPr>
          <a:xfrm>
            <a:off x="0" y="6056272"/>
            <a:ext cx="4562121" cy="728767"/>
            <a:chOff x="6652480" y="5880041"/>
            <a:chExt cx="4562121" cy="1072028"/>
          </a:xfrm>
        </p:grpSpPr>
        <p:sp>
          <p:nvSpPr>
            <p:cNvPr id="26" name="Ellipse 25"/>
            <p:cNvSpPr/>
            <p:nvPr/>
          </p:nvSpPr>
          <p:spPr>
            <a:xfrm>
              <a:off x="6701086" y="5880041"/>
              <a:ext cx="4330931" cy="107202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6652480" y="6027183"/>
              <a:ext cx="4562121" cy="523220"/>
            </a:xfrm>
            <a:prstGeom prst="rect">
              <a:avLst/>
            </a:prstGeom>
            <a:noFill/>
          </p:spPr>
          <p:txBody>
            <a:bodyPr wrap="square" rtlCol="0">
              <a:spAutoFit/>
            </a:bodyPr>
            <a:lstStyle/>
            <a:p>
              <a:pPr algn="ctr"/>
              <a:r>
                <a:rPr lang="fr-FR" sz="1200" dirty="0" smtClean="0">
                  <a:solidFill>
                    <a:srgbClr val="002060"/>
                  </a:solidFill>
                  <a:latin typeface="Arial" panose="020B0604020202020204" pitchFamily="34" charset="0"/>
                  <a:cs typeface="Arial" panose="020B0604020202020204" pitchFamily="34" charset="0"/>
                  <a:sym typeface="Wingdings" panose="05000000000000000000" pitchFamily="2" charset="2"/>
                </a:rPr>
                <a:t> Plan </a:t>
              </a:r>
              <a:r>
                <a:rPr lang="fr-FR" sz="1200" dirty="0" smtClean="0">
                  <a:solidFill>
                    <a:srgbClr val="002060"/>
                  </a:solidFill>
                  <a:latin typeface="Arial" panose="020B0604020202020204" pitchFamily="34" charset="0"/>
                  <a:cs typeface="Arial" panose="020B0604020202020204" pitchFamily="34" charset="0"/>
                </a:rPr>
                <a:t>d’accompagnement Agence nationale</a:t>
              </a:r>
            </a:p>
            <a:p>
              <a:pPr algn="ctr"/>
              <a:r>
                <a:rPr lang="fr-FR" sz="400" dirty="0" smtClean="0">
                  <a:solidFill>
                    <a:srgbClr val="002060"/>
                  </a:solidFill>
                  <a:latin typeface="Arial" panose="020B0604020202020204" pitchFamily="34" charset="0"/>
                  <a:cs typeface="Arial" panose="020B0604020202020204" pitchFamily="34" charset="0"/>
                </a:rPr>
                <a:t> </a:t>
              </a:r>
            </a:p>
            <a:p>
              <a:pPr algn="ctr"/>
              <a:r>
                <a:rPr lang="fr-FR" sz="1200"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fr-FR" sz="1200" dirty="0" smtClean="0">
                  <a:solidFill>
                    <a:srgbClr val="002060"/>
                  </a:solidFill>
                  <a:latin typeface="Arial" panose="020B0604020202020204" pitchFamily="34" charset="0"/>
                  <a:cs typeface="Arial" panose="020B0604020202020204" pitchFamily="34" charset="0"/>
                </a:rPr>
                <a:t>Réseau européen ministères &amp; agences Erasmus</a:t>
              </a:r>
              <a:endParaRPr lang="fr-FR" sz="1200" dirty="0">
                <a:solidFill>
                  <a:srgbClr val="002060"/>
                </a:solidFill>
                <a:latin typeface="Arial" panose="020B0604020202020204" pitchFamily="34" charset="0"/>
                <a:cs typeface="Arial" panose="020B0604020202020204" pitchFamily="34" charset="0"/>
              </a:endParaRPr>
            </a:p>
          </p:txBody>
        </p:sp>
      </p:grpSp>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1577" y="5692807"/>
            <a:ext cx="1714060" cy="571354"/>
          </a:xfrm>
          <a:prstGeom prst="rect">
            <a:avLst/>
          </a:prstGeom>
        </p:spPr>
      </p:pic>
      <p:sp>
        <p:nvSpPr>
          <p:cNvPr id="2" name="ZoneTexte 1"/>
          <p:cNvSpPr txBox="1"/>
          <p:nvPr/>
        </p:nvSpPr>
        <p:spPr>
          <a:xfrm>
            <a:off x="5510239" y="981221"/>
            <a:ext cx="1775279" cy="4508927"/>
          </a:xfrm>
          <a:prstGeom prst="rect">
            <a:avLst/>
          </a:prstGeom>
          <a:noFill/>
          <a:ln>
            <a:solidFill>
              <a:srgbClr val="C00870"/>
            </a:solidFill>
          </a:ln>
        </p:spPr>
        <p:txBody>
          <a:bodyPr wrap="square" rtlCol="0">
            <a:spAutoFit/>
          </a:bodyPr>
          <a:lstStyle/>
          <a:p>
            <a:r>
              <a:rPr lang="fr-FR" sz="28700" dirty="0" smtClean="0">
                <a:solidFill>
                  <a:srgbClr val="C00870"/>
                </a:solidFill>
                <a:effectLst>
                  <a:outerShdw blurRad="38100" dist="38100" dir="2700000" algn="tl">
                    <a:srgbClr val="000000">
                      <a:alpha val="43137"/>
                    </a:srgbClr>
                  </a:outerShdw>
                </a:effectLst>
              </a:rPr>
              <a:t>?</a:t>
            </a:r>
            <a:endParaRPr lang="fr-FR" sz="28700" dirty="0">
              <a:solidFill>
                <a:srgbClr val="C00870"/>
              </a:solidFill>
              <a:effectLst>
                <a:outerShdw blurRad="38100" dist="38100" dir="2700000" algn="tl">
                  <a:srgbClr val="000000">
                    <a:alpha val="43137"/>
                  </a:srgbClr>
                </a:outerShdw>
              </a:effectLst>
            </a:endParaRPr>
          </a:p>
        </p:txBody>
      </p:sp>
      <p:sp>
        <p:nvSpPr>
          <p:cNvPr id="29" name="ZoneTexte 28"/>
          <p:cNvSpPr txBox="1"/>
          <p:nvPr/>
        </p:nvSpPr>
        <p:spPr>
          <a:xfrm>
            <a:off x="1857792" y="239150"/>
            <a:ext cx="8382564" cy="523220"/>
          </a:xfrm>
          <a:prstGeom prst="rect">
            <a:avLst/>
          </a:prstGeom>
          <a:solidFill>
            <a:schemeClr val="accent5">
              <a:lumMod val="75000"/>
            </a:schemeClr>
          </a:solidFill>
          <a:ln>
            <a:solidFill>
              <a:srgbClr val="002060"/>
            </a:solidFill>
          </a:ln>
        </p:spPr>
        <p:txBody>
          <a:bodyPr wrap="square" rtlCol="0">
            <a:spAutoFit/>
          </a:bodyPr>
          <a:lstStyle/>
          <a:p>
            <a:pPr algn="ctr"/>
            <a:r>
              <a:rPr lang="fr-FR" sz="2800" dirty="0" smtClean="0">
                <a:solidFill>
                  <a:schemeClr val="bg1"/>
                </a:solidFill>
                <a:latin typeface="Arial Black" panose="020B0A04020102020204" pitchFamily="34" charset="0"/>
              </a:rPr>
              <a:t>Initiative Carte Etudiante Européenne</a:t>
            </a:r>
          </a:p>
        </p:txBody>
      </p:sp>
    </p:spTree>
    <p:extLst>
      <p:ext uri="{BB962C8B-B14F-4D97-AF65-F5344CB8AC3E}">
        <p14:creationId xmlns:p14="http://schemas.microsoft.com/office/powerpoint/2010/main" val="1184361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sp>
        <p:nvSpPr>
          <p:cNvPr id="6" name="ZoneTexte 5"/>
          <p:cNvSpPr txBox="1"/>
          <p:nvPr/>
        </p:nvSpPr>
        <p:spPr>
          <a:xfrm>
            <a:off x="4286250" y="559845"/>
            <a:ext cx="2948940" cy="461665"/>
          </a:xfrm>
          <a:prstGeom prst="rect">
            <a:avLst/>
          </a:prstGeom>
          <a:noFill/>
          <a:ln>
            <a:noFill/>
          </a:ln>
        </p:spPr>
        <p:txBody>
          <a:bodyPr wrap="square" rtlCol="0">
            <a:spAutoFit/>
          </a:bodyPr>
          <a:lstStyle/>
          <a:p>
            <a:pPr algn="ctr"/>
            <a:r>
              <a:rPr lang="fr-FR" sz="2400" b="1" dirty="0" smtClean="0">
                <a:solidFill>
                  <a:srgbClr val="C00870"/>
                </a:solidFill>
                <a:latin typeface="Arial" panose="020B0604020202020204" pitchFamily="34" charset="0"/>
                <a:cs typeface="Arial" panose="020B0604020202020204" pitchFamily="34" charset="0"/>
              </a:rPr>
              <a:t>pour conclure </a:t>
            </a:r>
            <a:endParaRPr lang="fr-FR" sz="2400" b="1" dirty="0">
              <a:solidFill>
                <a:srgbClr val="C00870"/>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1232" y="6145889"/>
            <a:ext cx="1714060" cy="577988"/>
          </a:xfrm>
          <a:prstGeom prst="rect">
            <a:avLst/>
          </a:prstGeom>
        </p:spPr>
      </p:pic>
      <p:sp>
        <p:nvSpPr>
          <p:cNvPr id="10" name="ZoneTexte 9">
            <a:hlinkClick r:id="rId5" tooltip="vidéo présentation Initiative 1"/>
          </p:cNvPr>
          <p:cNvSpPr txBox="1"/>
          <p:nvPr/>
        </p:nvSpPr>
        <p:spPr>
          <a:xfrm>
            <a:off x="4018027" y="4710946"/>
            <a:ext cx="3760470"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hlinkClick r:id="rId5"/>
              </a:rPr>
              <a:t>https://youtu.be/bJM_epLANmI</a:t>
            </a:r>
            <a:endParaRPr lang="fr-FR" sz="2000" dirty="0">
              <a:latin typeface="Arial" panose="020B0604020202020204" pitchFamily="34" charset="0"/>
              <a:cs typeface="Arial" panose="020B0604020202020204" pitchFamily="34" charset="0"/>
            </a:endParaRPr>
          </a:p>
        </p:txBody>
      </p:sp>
      <p:pic>
        <p:nvPicPr>
          <p:cNvPr id="11" name="bJM_epLANmI"/>
          <p:cNvPicPr>
            <a:picLocks noRot="1" noChangeAspect="1"/>
          </p:cNvPicPr>
          <p:nvPr>
            <a:videoFile r:link="rId1"/>
          </p:nvPr>
        </p:nvPicPr>
        <p:blipFill>
          <a:blip r:embed="rId6"/>
          <a:stretch>
            <a:fillRect/>
          </a:stretch>
        </p:blipFill>
        <p:spPr>
          <a:xfrm>
            <a:off x="3474720" y="1904583"/>
            <a:ext cx="4572000" cy="2571750"/>
          </a:xfrm>
          <a:prstGeom prst="roundRect">
            <a:avLst/>
          </a:prstGeom>
        </p:spPr>
      </p:pic>
      <p:sp>
        <p:nvSpPr>
          <p:cNvPr id="7" name="Lune 6"/>
          <p:cNvSpPr/>
          <p:nvPr/>
        </p:nvSpPr>
        <p:spPr>
          <a:xfrm rot="16200000">
            <a:off x="5645068" y="130920"/>
            <a:ext cx="233684" cy="1986761"/>
          </a:xfrm>
          <a:prstGeom prst="moon">
            <a:avLst/>
          </a:prstGeom>
          <a:solidFill>
            <a:srgbClr val="C00870"/>
          </a:solidFill>
          <a:ln>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6916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066" y="4895585"/>
            <a:ext cx="4824434" cy="1608146"/>
          </a:xfrm>
          <a:prstGeom prst="rect">
            <a:avLst/>
          </a:prstGeom>
        </p:spPr>
      </p:pic>
      <p:sp>
        <p:nvSpPr>
          <p:cNvPr id="6" name="Rectangle 5"/>
          <p:cNvSpPr/>
          <p:nvPr/>
        </p:nvSpPr>
        <p:spPr>
          <a:xfrm>
            <a:off x="8186513" y="5980439"/>
            <a:ext cx="3770135" cy="738664"/>
          </a:xfrm>
          <a:prstGeom prst="rect">
            <a:avLst/>
          </a:prstGeom>
        </p:spPr>
        <p:txBody>
          <a:bodyPr wrap="none">
            <a:spAutoFit/>
          </a:bodyPr>
          <a:lstStyle/>
          <a:p>
            <a:pPr algn="r"/>
            <a:r>
              <a:rPr lang="fr-FR" sz="1400" b="1" dirty="0" smtClean="0">
                <a:solidFill>
                  <a:srgbClr val="C00870"/>
                </a:solidFill>
                <a:latin typeface="Arial Narrow" panose="020B0606020202030204" pitchFamily="34" charset="0"/>
              </a:rPr>
              <a:t>MARS 2020</a:t>
            </a:r>
          </a:p>
          <a:p>
            <a:pPr algn="r"/>
            <a:r>
              <a:rPr lang="fr-FR" sz="1400" b="1" dirty="0" smtClean="0">
                <a:solidFill>
                  <a:srgbClr val="C00870"/>
                </a:solidFill>
                <a:latin typeface="Arial Narrow" panose="020B0606020202030204" pitchFamily="34" charset="0"/>
              </a:rPr>
              <a:t>MARIE-PIERRE CHALIMBAUD  -  DIGITAL OFFICER</a:t>
            </a:r>
          </a:p>
          <a:p>
            <a:pPr algn="r"/>
            <a:r>
              <a:rPr lang="fr-FR" sz="1400" b="1" dirty="0" smtClean="0">
                <a:solidFill>
                  <a:srgbClr val="C00870"/>
                </a:solidFill>
                <a:latin typeface="Arial Narrow" panose="020B0606020202030204" pitchFamily="34" charset="0"/>
              </a:rPr>
              <a:t>GAEL TABARLY  -  CHARGE DE PROMOTION</a:t>
            </a:r>
          </a:p>
        </p:txBody>
      </p:sp>
      <p:grpSp>
        <p:nvGrpSpPr>
          <p:cNvPr id="2" name="Groupe 1"/>
          <p:cNvGrpSpPr/>
          <p:nvPr/>
        </p:nvGrpSpPr>
        <p:grpSpPr>
          <a:xfrm>
            <a:off x="219919" y="1079016"/>
            <a:ext cx="11736729" cy="2770228"/>
            <a:chOff x="219919" y="1079016"/>
            <a:chExt cx="11736729" cy="2770228"/>
          </a:xfrm>
        </p:grpSpPr>
        <p:sp>
          <p:nvSpPr>
            <p:cNvPr id="5" name="ZoneTexte 4"/>
            <p:cNvSpPr txBox="1"/>
            <p:nvPr/>
          </p:nvSpPr>
          <p:spPr>
            <a:xfrm>
              <a:off x="219919" y="1079016"/>
              <a:ext cx="11736729" cy="1754326"/>
            </a:xfrm>
            <a:prstGeom prst="rect">
              <a:avLst/>
            </a:prstGeom>
            <a:solidFill>
              <a:schemeClr val="accent5">
                <a:lumMod val="75000"/>
              </a:schemeClr>
            </a:solidFill>
          </p:spPr>
          <p:txBody>
            <a:bodyPr wrap="square" rtlCol="0">
              <a:spAutoFit/>
            </a:bodyPr>
            <a:lstStyle/>
            <a:p>
              <a:pPr algn="ctr"/>
              <a:endParaRPr lang="fr-FR" b="1" dirty="0" smtClean="0">
                <a:solidFill>
                  <a:schemeClr val="bg1"/>
                </a:solidFill>
                <a:latin typeface="Arial" panose="020B0604020202020204" pitchFamily="34" charset="0"/>
                <a:cs typeface="Arial" panose="020B0604020202020204" pitchFamily="34" charset="0"/>
              </a:endParaRPr>
            </a:p>
            <a:p>
              <a:pPr algn="ctr"/>
              <a:r>
                <a:rPr lang="fr-FR" sz="3600" b="1" dirty="0" smtClean="0">
                  <a:solidFill>
                    <a:schemeClr val="bg1"/>
                  </a:solidFill>
                  <a:latin typeface="Arial" panose="020B0604020202020204" pitchFamily="34" charset="0"/>
                  <a:cs typeface="Arial" panose="020B0604020202020204" pitchFamily="34" charset="0"/>
                </a:rPr>
                <a:t>INITIATIVE  CARTE  ETUDIANTE  EUROPÉENNE</a:t>
              </a:r>
            </a:p>
            <a:p>
              <a:pPr algn="ctr"/>
              <a:r>
                <a:rPr lang="fr-FR" b="1" dirty="0" smtClean="0">
                  <a:solidFill>
                    <a:schemeClr val="bg1"/>
                  </a:solidFill>
                  <a:latin typeface="Arial" panose="020B0604020202020204" pitchFamily="34" charset="0"/>
                  <a:cs typeface="Arial" panose="020B0604020202020204" pitchFamily="34" charset="0"/>
                </a:rPr>
                <a:t> </a:t>
              </a:r>
            </a:p>
            <a:p>
              <a:r>
                <a:rPr lang="fr-FR" sz="3600" b="1" dirty="0" smtClean="0">
                  <a:solidFill>
                    <a:schemeClr val="bg1"/>
                  </a:solidFill>
                  <a:latin typeface="Arial" panose="020B0604020202020204" pitchFamily="34" charset="0"/>
                  <a:cs typeface="Arial" panose="020B0604020202020204" pitchFamily="34" charset="0"/>
                </a:rPr>
                <a:t>                                             #</a:t>
              </a:r>
              <a:endParaRPr lang="fr-FR" b="1" dirty="0">
                <a:solidFill>
                  <a:schemeClr val="bg1"/>
                </a:solidFill>
                <a:latin typeface="Arial" panose="020B0604020202020204" pitchFamily="34" charset="0"/>
                <a:cs typeface="Arial" panose="020B0604020202020204" pitchFamily="34" charset="0"/>
              </a:endParaRPr>
            </a:p>
          </p:txBody>
        </p:sp>
        <p:pic>
          <p:nvPicPr>
            <p:cNvPr id="7" name="Image 6" descr="U:\5. thématiques\EuroMéditerrannée\déplacement Ramallah\Numérique\posts &amp; illustrations\erasmus going digital.pn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94544">
              <a:off x="5891874" y="2125357"/>
              <a:ext cx="4196545" cy="1723887"/>
            </a:xfrm>
            <a:prstGeom prst="ellipse">
              <a:avLst/>
            </a:prstGeom>
            <a:noFill/>
            <a:ln>
              <a:solidFill>
                <a:srgbClr val="0070C0"/>
              </a:solidFill>
            </a:ln>
          </p:spPr>
        </p:pic>
      </p:grpSp>
    </p:spTree>
    <p:extLst>
      <p:ext uri="{BB962C8B-B14F-4D97-AF65-F5344CB8AC3E}">
        <p14:creationId xmlns:p14="http://schemas.microsoft.com/office/powerpoint/2010/main" val="518592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229" y="2046275"/>
            <a:ext cx="11464290" cy="3978140"/>
          </a:xfrm>
          <a:prstGeom prst="rect">
            <a:avLst/>
          </a:prstGeom>
          <a:ln>
            <a:solidFill>
              <a:srgbClr val="C00000"/>
            </a:solidFill>
          </a:ln>
        </p:spPr>
        <p:txBody>
          <a:bodyPr wrap="square">
            <a:spAutoFit/>
          </a:bodyPr>
          <a:lstStyle/>
          <a:p>
            <a:pPr algn="just">
              <a:lnSpc>
                <a:spcPct val="107000"/>
              </a:lnSpc>
              <a:spcAft>
                <a:spcPts val="0"/>
              </a:spcAft>
            </a:pPr>
            <a:r>
              <a:rPr lang="fr-FR" sz="1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fr-FR" sz="1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La </a:t>
            </a:r>
            <a:r>
              <a:rPr lang="fr-FR" sz="1400" b="1" dirty="0">
                <a:solidFill>
                  <a:srgbClr val="C00870"/>
                </a:solidFill>
                <a:latin typeface="Arial" panose="020B0604020202020204" pitchFamily="34" charset="0"/>
                <a:ea typeface="Calibri" panose="020F0502020204030204" pitchFamily="34" charset="0"/>
                <a:cs typeface="Arial" panose="020B0604020202020204" pitchFamily="34" charset="0"/>
              </a:rPr>
              <a:t>numérisation</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consiste à transférer sur un support immatériel un élément matériel – la plupart du temps, il s’agit de scanner/numériser un document papier. La numérisation est un procédé mis en place dans les années 80, qui tend aujourd’hui à disparaître au profit de la dématérialisation. </a:t>
            </a:r>
            <a:r>
              <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La </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numérisation est liée aux </a:t>
            </a:r>
            <a:r>
              <a:rPr lang="fr-FR" sz="1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supports</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fr-FR" sz="12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fr-FR" sz="14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fr-FR" sz="14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1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La </a:t>
            </a:r>
            <a:r>
              <a:rPr lang="fr-FR" sz="1400" b="1" dirty="0">
                <a:solidFill>
                  <a:srgbClr val="C00870"/>
                </a:solidFill>
                <a:latin typeface="Arial" panose="020B0604020202020204" pitchFamily="34" charset="0"/>
                <a:ea typeface="Calibri" panose="020F0502020204030204" pitchFamily="34" charset="0"/>
                <a:cs typeface="Arial" panose="020B0604020202020204" pitchFamily="34" charset="0"/>
              </a:rPr>
              <a:t>dématérialisation</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consiste, entre autres, à produire des documents nativement numériques. C’est un procédé qui implique également de repenser les processus en intégrant la signature électronique et l’architecture des flux de données informatisées. La dématérialisation permet une meilleure traçabilité des informations et une meilleure utilisation des données, en les ré-injectant dans les différents processus métiers (RH, comptabilité, etc). </a:t>
            </a:r>
            <a:r>
              <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La </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dématérialisation est liée aux </a:t>
            </a:r>
            <a:r>
              <a:rPr lang="fr-FR" sz="1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processus</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fr-FR" sz="14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fr-FR" sz="14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La </a:t>
            </a:r>
            <a:r>
              <a:rPr lang="fr-FR" sz="1400" b="1" dirty="0">
                <a:solidFill>
                  <a:srgbClr val="C00870"/>
                </a:solidFill>
                <a:latin typeface="Arial" panose="020B0604020202020204" pitchFamily="34" charset="0"/>
                <a:ea typeface="Calibri" panose="020F0502020204030204" pitchFamily="34" charset="0"/>
                <a:cs typeface="Arial" panose="020B0604020202020204" pitchFamily="34" charset="0"/>
              </a:rPr>
              <a:t>digitalisation</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désigne la transformation des modèles d’organisation engendré par l’utilisation des nouveaux outils technologiques et des nouveaux usages. Cela consiste à repenser en conséquence les outils et les procédures, ainsi que les échanges humains concernés. </a:t>
            </a:r>
            <a:r>
              <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La </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digitalisation est liée à l</a:t>
            </a:r>
            <a:r>
              <a:rPr lang="fr-FR" sz="14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’organisation</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endPar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sz="1400"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sz="1400" dirty="0" smtClean="0">
                <a:solidFill>
                  <a:schemeClr val="accent5">
                    <a:lumMod val="75000"/>
                  </a:schemeClr>
                </a:solidFill>
                <a:latin typeface="Arial" panose="020B0604020202020204" pitchFamily="34" charset="0"/>
                <a:cs typeface="Arial" panose="020B0604020202020204" pitchFamily="34" charset="0"/>
              </a:rPr>
              <a:t>le </a:t>
            </a:r>
            <a:r>
              <a:rPr lang="fr-FR" sz="1400" dirty="0">
                <a:solidFill>
                  <a:schemeClr val="accent5">
                    <a:lumMod val="75000"/>
                  </a:schemeClr>
                </a:solidFill>
                <a:latin typeface="Arial" panose="020B0604020202020204" pitchFamily="34" charset="0"/>
                <a:cs typeface="Arial" panose="020B0604020202020204" pitchFamily="34" charset="0"/>
              </a:rPr>
              <a:t>terme « </a:t>
            </a:r>
            <a:r>
              <a:rPr lang="fr-FR" sz="1400" b="1" dirty="0">
                <a:solidFill>
                  <a:schemeClr val="accent5">
                    <a:lumMod val="75000"/>
                  </a:schemeClr>
                </a:solidFill>
                <a:latin typeface="Arial" panose="020B0604020202020204" pitchFamily="34" charset="0"/>
                <a:cs typeface="Arial" panose="020B0604020202020204" pitchFamily="34" charset="0"/>
              </a:rPr>
              <a:t>digitalisation</a:t>
            </a:r>
            <a:r>
              <a:rPr lang="fr-FR" sz="1400" dirty="0">
                <a:solidFill>
                  <a:schemeClr val="accent5">
                    <a:lumMod val="75000"/>
                  </a:schemeClr>
                </a:solidFill>
                <a:latin typeface="Arial" panose="020B0604020202020204" pitchFamily="34" charset="0"/>
                <a:cs typeface="Arial" panose="020B0604020202020204" pitchFamily="34" charset="0"/>
              </a:rPr>
              <a:t> » fait référence à la prise en compte des nouveaux usages (comme la démocratisation des </a:t>
            </a:r>
            <a:r>
              <a:rPr lang="fr-FR" sz="1400" dirty="0" smtClean="0">
                <a:solidFill>
                  <a:schemeClr val="accent5">
                    <a:lumMod val="75000"/>
                  </a:schemeClr>
                </a:solidFill>
                <a:latin typeface="Arial" panose="020B0604020202020204" pitchFamily="34" charset="0"/>
                <a:cs typeface="Arial" panose="020B0604020202020204" pitchFamily="34" charset="0"/>
              </a:rPr>
              <a:t>	smartphones</a:t>
            </a:r>
            <a:r>
              <a:rPr lang="fr-FR" sz="1400" dirty="0">
                <a:solidFill>
                  <a:schemeClr val="accent5">
                    <a:lumMod val="75000"/>
                  </a:schemeClr>
                </a:solidFill>
                <a:latin typeface="Arial" panose="020B0604020202020204" pitchFamily="34" charset="0"/>
                <a:cs typeface="Arial" panose="020B0604020202020204" pitchFamily="34" charset="0"/>
              </a:rPr>
              <a:t>, le développement des services en ligne, des applications mobiles, etc) et l’utilisation des technologies digitales </a:t>
            </a:r>
            <a:r>
              <a:rPr lang="fr-FR" sz="1400" dirty="0" smtClean="0">
                <a:solidFill>
                  <a:schemeClr val="accent5">
                    <a:lumMod val="75000"/>
                  </a:schemeClr>
                </a:solidFill>
                <a:latin typeface="Arial" panose="020B0604020202020204" pitchFamily="34" charset="0"/>
                <a:cs typeface="Arial" panose="020B0604020202020204" pitchFamily="34" charset="0"/>
              </a:rPr>
              <a:t>	(</a:t>
            </a:r>
            <a:r>
              <a:rPr lang="fr-FR" sz="1400" dirty="0">
                <a:solidFill>
                  <a:schemeClr val="accent5">
                    <a:lumMod val="75000"/>
                  </a:schemeClr>
                </a:solidFill>
                <a:latin typeface="Arial" panose="020B0604020202020204" pitchFamily="34" charset="0"/>
                <a:cs typeface="Arial" panose="020B0604020202020204" pitchFamily="34" charset="0"/>
              </a:rPr>
              <a:t>internet, open et big data, intelligence artificielle, objets connectés etc) pour soutenir la productivité et/ou la qualité des activités </a:t>
            </a:r>
            <a:r>
              <a:rPr lang="fr-FR" sz="1400" dirty="0" smtClean="0">
                <a:solidFill>
                  <a:schemeClr val="accent5">
                    <a:lumMod val="75000"/>
                  </a:schemeClr>
                </a:solidFill>
                <a:latin typeface="Arial" panose="020B0604020202020204" pitchFamily="34" charset="0"/>
                <a:cs typeface="Arial" panose="020B0604020202020204" pitchFamily="34" charset="0"/>
              </a:rPr>
              <a:t>	d’une </a:t>
            </a:r>
            <a:r>
              <a:rPr lang="fr-FR" sz="1400" dirty="0">
                <a:solidFill>
                  <a:schemeClr val="accent5">
                    <a:lumMod val="75000"/>
                  </a:schemeClr>
                </a:solidFill>
                <a:latin typeface="Arial" panose="020B0604020202020204" pitchFamily="34" charset="0"/>
                <a:cs typeface="Arial" panose="020B0604020202020204" pitchFamily="34" charset="0"/>
              </a:rPr>
              <a:t>organisation. La dématérialisation est l’une des facettes de la digitalisation. </a:t>
            </a:r>
          </a:p>
        </p:txBody>
      </p:sp>
      <p:sp>
        <p:nvSpPr>
          <p:cNvPr id="3" name="ZoneTexte 2"/>
          <p:cNvSpPr txBox="1"/>
          <p:nvPr/>
        </p:nvSpPr>
        <p:spPr>
          <a:xfrm>
            <a:off x="1857792" y="239150"/>
            <a:ext cx="8382564" cy="523220"/>
          </a:xfrm>
          <a:prstGeom prst="rect">
            <a:avLst/>
          </a:prstGeom>
          <a:solidFill>
            <a:schemeClr val="accent5">
              <a:lumMod val="75000"/>
            </a:schemeClr>
          </a:solidFill>
          <a:ln>
            <a:solidFill>
              <a:srgbClr val="002060"/>
            </a:solidFill>
          </a:ln>
        </p:spPr>
        <p:txBody>
          <a:bodyPr wrap="square" rtlCol="0">
            <a:spAutoFit/>
          </a:bodyPr>
          <a:lstStyle/>
          <a:p>
            <a:pPr algn="ctr"/>
            <a:r>
              <a:rPr lang="fr-FR" sz="2800" dirty="0" smtClean="0">
                <a:solidFill>
                  <a:schemeClr val="bg1"/>
                </a:solidFill>
                <a:latin typeface="Arial Black" panose="020B0A04020102020204" pitchFamily="34" charset="0"/>
              </a:rPr>
              <a:t>Initiative Carte Etudiante Européenne</a:t>
            </a:r>
          </a:p>
        </p:txBody>
      </p:sp>
      <p:sp>
        <p:nvSpPr>
          <p:cNvPr id="4" name="ZoneTexte 3"/>
          <p:cNvSpPr txBox="1"/>
          <p:nvPr/>
        </p:nvSpPr>
        <p:spPr>
          <a:xfrm>
            <a:off x="4405918" y="1035407"/>
            <a:ext cx="2823210" cy="523220"/>
          </a:xfrm>
          <a:prstGeom prst="rect">
            <a:avLst/>
          </a:prstGeom>
          <a:noFill/>
        </p:spPr>
        <p:txBody>
          <a:bodyPr wrap="square" rtlCol="0">
            <a:spAutoFit/>
          </a:bodyPr>
          <a:lstStyle/>
          <a:p>
            <a:pPr algn="ctr"/>
            <a:r>
              <a:rPr lang="fr-FR" sz="2800" b="1" dirty="0" smtClean="0">
                <a:solidFill>
                  <a:srgbClr val="C00870"/>
                </a:solidFill>
                <a:latin typeface="Ink Free" panose="03080402000500000000" pitchFamily="66" charset="0"/>
              </a:rPr>
              <a:t>Digitalisation ? </a:t>
            </a:r>
            <a:endParaRPr lang="fr-FR" sz="2800" b="1" dirty="0">
              <a:solidFill>
                <a:srgbClr val="C00870"/>
              </a:solidFill>
              <a:latin typeface="Ink Free" panose="03080402000500000000" pitchFamily="66"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344" y="6169309"/>
            <a:ext cx="1714060" cy="571354"/>
          </a:xfrm>
          <a:prstGeom prst="rect">
            <a:avLst/>
          </a:prstGeom>
        </p:spPr>
      </p:pic>
    </p:spTree>
    <p:extLst>
      <p:ext uri="{BB962C8B-B14F-4D97-AF65-F5344CB8AC3E}">
        <p14:creationId xmlns:p14="http://schemas.microsoft.com/office/powerpoint/2010/main" val="269591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99011" y="532015"/>
            <a:ext cx="2369127" cy="461665"/>
          </a:xfrm>
          <a:prstGeom prst="rect">
            <a:avLst/>
          </a:prstGeom>
          <a:solidFill>
            <a:schemeClr val="accent5">
              <a:lumMod val="75000"/>
            </a:schemeClr>
          </a:solidFill>
        </p:spPr>
        <p:txBody>
          <a:bodyPr wrap="square" rtlCol="0">
            <a:spAutoFit/>
          </a:bodyPr>
          <a:lstStyle/>
          <a:p>
            <a:r>
              <a:rPr lang="fr-FR" sz="2400" b="1" dirty="0" smtClean="0">
                <a:solidFill>
                  <a:schemeClr val="bg1"/>
                </a:solidFill>
                <a:latin typeface="Arial" panose="020B0604020202020204" pitchFamily="34" charset="0"/>
                <a:cs typeface="Arial" panose="020B0604020202020204" pitchFamily="34" charset="0"/>
              </a:rPr>
              <a:t>OBJECTIFS</a:t>
            </a:r>
            <a:endParaRPr lang="fr-FR" sz="2400" b="1" dirty="0">
              <a:solidFill>
                <a:schemeClr val="bg1"/>
              </a:solidFill>
              <a:latin typeface="Arial" panose="020B0604020202020204" pitchFamily="34" charset="0"/>
              <a:cs typeface="Arial" panose="020B0604020202020204" pitchFamily="34" charset="0"/>
            </a:endParaRPr>
          </a:p>
        </p:txBody>
      </p:sp>
      <p:sp>
        <p:nvSpPr>
          <p:cNvPr id="9" name="ZoneTexte 8"/>
          <p:cNvSpPr txBox="1"/>
          <p:nvPr/>
        </p:nvSpPr>
        <p:spPr>
          <a:xfrm>
            <a:off x="2402377" y="1093406"/>
            <a:ext cx="8911245" cy="1200329"/>
          </a:xfrm>
          <a:prstGeom prst="rect">
            <a:avLst/>
          </a:prstGeom>
          <a:noFill/>
        </p:spPr>
        <p:txBody>
          <a:bodyPr wrap="square" rtlCol="0">
            <a:spAutoFit/>
          </a:bodyPr>
          <a:lstStyle/>
          <a:p>
            <a:r>
              <a:rPr lang="fr-FR" sz="2400" b="1" dirty="0" smtClean="0">
                <a:solidFill>
                  <a:schemeClr val="accent5">
                    <a:lumMod val="75000"/>
                  </a:schemeClr>
                </a:solidFill>
                <a:latin typeface="Arial" panose="020B0604020202020204" pitchFamily="34" charset="0"/>
                <a:cs typeface="Arial" panose="020B0604020202020204" pitchFamily="34" charset="0"/>
              </a:rPr>
              <a:t>1.</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2000" dirty="0" smtClean="0">
                <a:solidFill>
                  <a:schemeClr val="accent5">
                    <a:lumMod val="75000"/>
                  </a:schemeClr>
                </a:solidFill>
                <a:latin typeface="Arial" panose="020B0604020202020204" pitchFamily="34" charset="0"/>
                <a:cs typeface="Arial" panose="020B0604020202020204" pitchFamily="34" charset="0"/>
              </a:rPr>
              <a:t>Comprendre le dispositif</a:t>
            </a:r>
            <a:endParaRPr lang="fr-FR" dirty="0" smtClean="0">
              <a:solidFill>
                <a:schemeClr val="accent5">
                  <a:lumMod val="75000"/>
                </a:schemeClr>
              </a:solidFill>
              <a:latin typeface="Arial" panose="020B0604020202020204" pitchFamily="34" charset="0"/>
              <a:cs typeface="Arial" panose="020B0604020202020204" pitchFamily="34" charset="0"/>
            </a:endParaRPr>
          </a:p>
          <a:p>
            <a:r>
              <a:rPr lang="fr-FR" sz="2400" b="1" dirty="0" smtClean="0">
                <a:solidFill>
                  <a:schemeClr val="accent5">
                    <a:lumMod val="75000"/>
                  </a:schemeClr>
                </a:solidFill>
                <a:latin typeface="Arial" panose="020B0604020202020204" pitchFamily="34" charset="0"/>
                <a:cs typeface="Arial" panose="020B0604020202020204" pitchFamily="34" charset="0"/>
              </a:rPr>
              <a:t>2.</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2000" dirty="0" smtClean="0">
                <a:solidFill>
                  <a:schemeClr val="accent5">
                    <a:lumMod val="75000"/>
                  </a:schemeClr>
                </a:solidFill>
                <a:latin typeface="Arial" panose="020B0604020202020204" pitchFamily="34" charset="0"/>
                <a:cs typeface="Arial" panose="020B0604020202020204" pitchFamily="34" charset="0"/>
              </a:rPr>
              <a:t>Connaître le calendrier</a:t>
            </a:r>
          </a:p>
          <a:p>
            <a:r>
              <a:rPr lang="fr-FR" sz="2400" b="1" dirty="0" smtClean="0">
                <a:solidFill>
                  <a:schemeClr val="accent5">
                    <a:lumMod val="75000"/>
                  </a:schemeClr>
                </a:solidFill>
                <a:latin typeface="Arial" panose="020B0604020202020204" pitchFamily="34" charset="0"/>
                <a:cs typeface="Arial" panose="020B0604020202020204" pitchFamily="34" charset="0"/>
              </a:rPr>
              <a:t>3.</a:t>
            </a:r>
            <a:r>
              <a:rPr lang="fr-FR" sz="2400" dirty="0" smtClean="0">
                <a:solidFill>
                  <a:schemeClr val="accent5">
                    <a:lumMod val="75000"/>
                  </a:schemeClr>
                </a:solidFill>
                <a:latin typeface="Arial" panose="020B0604020202020204" pitchFamily="34" charset="0"/>
                <a:cs typeface="Arial" panose="020B0604020202020204" pitchFamily="34" charset="0"/>
              </a:rPr>
              <a:t> </a:t>
            </a:r>
            <a:r>
              <a:rPr lang="fr-FR" sz="2000" smtClean="0">
                <a:solidFill>
                  <a:schemeClr val="accent5">
                    <a:lumMod val="75000"/>
                  </a:schemeClr>
                </a:solidFill>
                <a:latin typeface="Arial" panose="020B0604020202020204" pitchFamily="34" charset="0"/>
                <a:cs typeface="Arial" panose="020B0604020202020204" pitchFamily="34" charset="0"/>
              </a:rPr>
              <a:t>Trouver  les </a:t>
            </a:r>
            <a:r>
              <a:rPr lang="fr-FR" sz="2000" dirty="0" smtClean="0">
                <a:solidFill>
                  <a:schemeClr val="accent5">
                    <a:lumMod val="75000"/>
                  </a:schemeClr>
                </a:solidFill>
                <a:latin typeface="Arial" panose="020B0604020202020204" pitchFamily="34" charset="0"/>
                <a:cs typeface="Arial" panose="020B0604020202020204" pitchFamily="34" charset="0"/>
              </a:rPr>
              <a:t>ressources </a:t>
            </a:r>
            <a:endParaRPr lang="fr-FR" dirty="0">
              <a:solidFill>
                <a:schemeClr val="accent5">
                  <a:lumMod val="75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399010" y="2867891"/>
            <a:ext cx="2369127" cy="461665"/>
          </a:xfrm>
          <a:prstGeom prst="rect">
            <a:avLst/>
          </a:prstGeom>
          <a:solidFill>
            <a:schemeClr val="accent5">
              <a:lumMod val="75000"/>
            </a:schemeClr>
          </a:solidFill>
        </p:spPr>
        <p:txBody>
          <a:bodyPr wrap="square" rtlCol="0">
            <a:spAutoFit/>
          </a:bodyPr>
          <a:lstStyle/>
          <a:p>
            <a:r>
              <a:rPr lang="fr-FR" sz="2400" b="1" dirty="0" smtClean="0">
                <a:solidFill>
                  <a:schemeClr val="bg1"/>
                </a:solidFill>
                <a:latin typeface="Arial" panose="020B0604020202020204" pitchFamily="34" charset="0"/>
                <a:cs typeface="Arial" panose="020B0604020202020204" pitchFamily="34" charset="0"/>
              </a:rPr>
              <a:t>DEROULE</a:t>
            </a:r>
            <a:endParaRPr lang="fr-FR" sz="2400" b="1" dirty="0">
              <a:solidFill>
                <a:schemeClr val="bg1"/>
              </a:solidFill>
              <a:latin typeface="Arial" panose="020B0604020202020204" pitchFamily="34" charset="0"/>
              <a:cs typeface="Arial" panose="020B0604020202020204" pitchFamily="34" charset="0"/>
            </a:endParaRPr>
          </a:p>
        </p:txBody>
      </p:sp>
      <p:sp>
        <p:nvSpPr>
          <p:cNvPr id="11" name="ZoneTexte 10"/>
          <p:cNvSpPr txBox="1"/>
          <p:nvPr/>
        </p:nvSpPr>
        <p:spPr>
          <a:xfrm>
            <a:off x="2402377" y="3572551"/>
            <a:ext cx="8237913" cy="2369880"/>
          </a:xfrm>
          <a:prstGeom prst="rect">
            <a:avLst/>
          </a:prstGeom>
          <a:noFill/>
        </p:spPr>
        <p:txBody>
          <a:bodyPr wrap="square" rtlCol="0">
            <a:spAutoFit/>
          </a:bodyPr>
          <a:lstStyle/>
          <a:p>
            <a:r>
              <a:rPr lang="fr-FR" sz="2400" b="1" dirty="0" smtClean="0">
                <a:solidFill>
                  <a:schemeClr val="accent5">
                    <a:lumMod val="75000"/>
                  </a:schemeClr>
                </a:solidFill>
                <a:latin typeface="Arial" panose="020B0604020202020204" pitchFamily="34" charset="0"/>
                <a:cs typeface="Arial" panose="020B0604020202020204" pitchFamily="34" charset="0"/>
              </a:rPr>
              <a:t>.</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2000" dirty="0" smtClean="0">
                <a:solidFill>
                  <a:schemeClr val="accent5">
                    <a:lumMod val="75000"/>
                  </a:schemeClr>
                </a:solidFill>
                <a:latin typeface="Arial" panose="020B0604020202020204" pitchFamily="34" charset="0"/>
                <a:cs typeface="Arial" panose="020B0604020202020204" pitchFamily="34" charset="0"/>
              </a:rPr>
              <a:t>Présentation de l’Initiative (PPT - 20’)</a:t>
            </a:r>
          </a:p>
          <a:p>
            <a:r>
              <a:rPr lang="fr-FR" sz="2400" b="1" dirty="0" smtClean="0">
                <a:solidFill>
                  <a:schemeClr val="accent5">
                    <a:lumMod val="75000"/>
                  </a:schemeClr>
                </a:solidFill>
                <a:latin typeface="Arial" panose="020B0604020202020204" pitchFamily="34" charset="0"/>
                <a:cs typeface="Arial" panose="020B0604020202020204" pitchFamily="34" charset="0"/>
              </a:rPr>
              <a:t>.</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2000" dirty="0" smtClean="0">
                <a:solidFill>
                  <a:schemeClr val="accent5">
                    <a:lumMod val="75000"/>
                  </a:schemeClr>
                </a:solidFill>
                <a:latin typeface="Arial" panose="020B0604020202020204" pitchFamily="34" charset="0"/>
                <a:cs typeface="Arial" panose="020B0604020202020204" pitchFamily="34" charset="0"/>
              </a:rPr>
              <a:t>Récapitulatif (vidéo - 3’)</a:t>
            </a:r>
          </a:p>
          <a:p>
            <a:r>
              <a:rPr lang="fr-FR" sz="2400" b="1" dirty="0" smtClean="0">
                <a:solidFill>
                  <a:schemeClr val="accent5">
                    <a:lumMod val="75000"/>
                  </a:schemeClr>
                </a:solidFill>
                <a:latin typeface="Arial" panose="020B0604020202020204" pitchFamily="34" charset="0"/>
                <a:cs typeface="Arial" panose="020B0604020202020204" pitchFamily="34" charset="0"/>
              </a:rPr>
              <a:t>.</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2000" dirty="0" smtClean="0">
                <a:solidFill>
                  <a:schemeClr val="accent5">
                    <a:lumMod val="75000"/>
                  </a:schemeClr>
                </a:solidFill>
                <a:latin typeface="Arial" panose="020B0604020202020204" pitchFamily="34" charset="0"/>
                <a:cs typeface="Arial" panose="020B0604020202020204" pitchFamily="34" charset="0"/>
              </a:rPr>
              <a:t>Ressources (web - 10’)</a:t>
            </a:r>
          </a:p>
          <a:p>
            <a:r>
              <a:rPr lang="fr-FR" sz="2400" b="1" dirty="0" smtClean="0">
                <a:solidFill>
                  <a:schemeClr val="accent5">
                    <a:lumMod val="75000"/>
                  </a:schemeClr>
                </a:solidFill>
                <a:latin typeface="Arial" panose="020B0604020202020204" pitchFamily="34" charset="0"/>
                <a:cs typeface="Arial" panose="020B0604020202020204" pitchFamily="34" charset="0"/>
              </a:rPr>
              <a:t>.</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2000" dirty="0" smtClean="0">
                <a:solidFill>
                  <a:schemeClr val="accent5">
                    <a:lumMod val="75000"/>
                  </a:schemeClr>
                </a:solidFill>
                <a:latin typeface="Arial" panose="020B0604020202020204" pitchFamily="34" charset="0"/>
                <a:cs typeface="Arial" panose="020B0604020202020204" pitchFamily="34" charset="0"/>
              </a:rPr>
              <a:t>Session de Questions / Réponses (chat écrit - 20’)</a:t>
            </a:r>
          </a:p>
          <a:p>
            <a:r>
              <a:rPr lang="fr-FR" sz="2400" b="1" dirty="0" smtClean="0">
                <a:solidFill>
                  <a:schemeClr val="accent5">
                    <a:lumMod val="75000"/>
                  </a:schemeClr>
                </a:solidFill>
                <a:latin typeface="Arial" panose="020B0604020202020204" pitchFamily="34" charset="0"/>
                <a:cs typeface="Arial" panose="020B0604020202020204" pitchFamily="34" charset="0"/>
              </a:rPr>
              <a:t>.</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sz="2000" dirty="0" smtClean="0">
                <a:solidFill>
                  <a:schemeClr val="accent5">
                    <a:lumMod val="75000"/>
                  </a:schemeClr>
                </a:solidFill>
                <a:latin typeface="Arial" panose="020B0604020202020204" pitchFamily="34" charset="0"/>
                <a:cs typeface="Arial" panose="020B0604020202020204" pitchFamily="34" charset="0"/>
              </a:rPr>
              <a:t>Récapitulatif (vidéo - 3’)</a:t>
            </a:r>
          </a:p>
          <a:p>
            <a:r>
              <a:rPr lang="fr-FR" sz="2400" b="1" dirty="0" smtClean="0">
                <a:solidFill>
                  <a:schemeClr val="accent5">
                    <a:lumMod val="75000"/>
                  </a:schemeClr>
                </a:solidFill>
                <a:latin typeface="Arial" panose="020B0604020202020204" pitchFamily="34" charset="0"/>
                <a:cs typeface="Arial" panose="020B0604020202020204" pitchFamily="34" charset="0"/>
              </a:rPr>
              <a:t>. </a:t>
            </a:r>
            <a:r>
              <a:rPr lang="fr-FR" sz="2000" dirty="0" smtClean="0">
                <a:solidFill>
                  <a:schemeClr val="accent5">
                    <a:lumMod val="75000"/>
                  </a:schemeClr>
                </a:solidFill>
                <a:latin typeface="Arial" panose="020B0604020202020204" pitchFamily="34" charset="0"/>
                <a:cs typeface="Arial" panose="020B0604020202020204" pitchFamily="34" charset="0"/>
              </a:rPr>
              <a:t>Fin de la </a:t>
            </a:r>
            <a:r>
              <a:rPr lang="fr-FR" sz="2000" smtClean="0">
                <a:solidFill>
                  <a:schemeClr val="accent5">
                    <a:lumMod val="75000"/>
                  </a:schemeClr>
                </a:solidFill>
                <a:latin typeface="Arial" panose="020B0604020202020204" pitchFamily="34" charset="0"/>
                <a:cs typeface="Arial" panose="020B0604020202020204" pitchFamily="34" charset="0"/>
              </a:rPr>
              <a:t>session 15:30/15:45</a:t>
            </a:r>
            <a:endParaRPr lang="fr-FR" sz="2000" dirty="0" smtClean="0">
              <a:solidFill>
                <a:schemeClr val="accent5">
                  <a:lumMod val="75000"/>
                </a:schemeClr>
              </a:solidFill>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323" y="6105143"/>
            <a:ext cx="1714060" cy="571354"/>
          </a:xfrm>
          <a:prstGeom prst="rect">
            <a:avLst/>
          </a:prstGeom>
        </p:spPr>
      </p:pic>
    </p:spTree>
    <p:extLst>
      <p:ext uri="{BB962C8B-B14F-4D97-AF65-F5344CB8AC3E}">
        <p14:creationId xmlns:p14="http://schemas.microsoft.com/office/powerpoint/2010/main" val="237309850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57792" y="239150"/>
            <a:ext cx="8382564" cy="523220"/>
          </a:xfrm>
          <a:prstGeom prst="rect">
            <a:avLst/>
          </a:prstGeom>
          <a:solidFill>
            <a:schemeClr val="accent5">
              <a:lumMod val="75000"/>
            </a:schemeClr>
          </a:solidFill>
          <a:ln>
            <a:solidFill>
              <a:srgbClr val="002060"/>
            </a:solidFill>
          </a:ln>
        </p:spPr>
        <p:txBody>
          <a:bodyPr wrap="square" rtlCol="0">
            <a:spAutoFit/>
          </a:bodyPr>
          <a:lstStyle/>
          <a:p>
            <a:pPr algn="ctr"/>
            <a:r>
              <a:rPr lang="fr-FR" sz="2800" dirty="0" smtClean="0">
                <a:solidFill>
                  <a:schemeClr val="bg1"/>
                </a:solidFill>
                <a:latin typeface="Arial Black" panose="020B0A04020102020204" pitchFamily="34" charset="0"/>
              </a:rPr>
              <a:t>Initiative Carte Etudiante Européenne</a:t>
            </a:r>
          </a:p>
        </p:txBody>
      </p:sp>
      <p:sp>
        <p:nvSpPr>
          <p:cNvPr id="4" name="ZoneTexte 3"/>
          <p:cNvSpPr txBox="1"/>
          <p:nvPr/>
        </p:nvSpPr>
        <p:spPr>
          <a:xfrm>
            <a:off x="4405918" y="1035407"/>
            <a:ext cx="2823210" cy="523220"/>
          </a:xfrm>
          <a:prstGeom prst="rect">
            <a:avLst/>
          </a:prstGeom>
          <a:noFill/>
        </p:spPr>
        <p:txBody>
          <a:bodyPr wrap="square" rtlCol="0">
            <a:spAutoFit/>
          </a:bodyPr>
          <a:lstStyle/>
          <a:p>
            <a:pPr algn="ctr"/>
            <a:r>
              <a:rPr lang="fr-FR" sz="2800" b="1" dirty="0" smtClean="0">
                <a:solidFill>
                  <a:srgbClr val="C00870"/>
                </a:solidFill>
                <a:latin typeface="Ink Free" panose="03080402000500000000" pitchFamily="66" charset="0"/>
              </a:rPr>
              <a:t>API ? </a:t>
            </a:r>
            <a:endParaRPr lang="fr-FR" sz="2800" b="1" dirty="0">
              <a:solidFill>
                <a:srgbClr val="C00870"/>
              </a:solidFill>
              <a:latin typeface="Ink Free" panose="03080402000500000000" pitchFamily="66"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344" y="6169309"/>
            <a:ext cx="1714060" cy="571354"/>
          </a:xfrm>
          <a:prstGeom prst="rect">
            <a:avLst/>
          </a:prstGeom>
        </p:spPr>
      </p:pic>
      <p:sp>
        <p:nvSpPr>
          <p:cNvPr id="7" name="Rectangle 6"/>
          <p:cNvSpPr/>
          <p:nvPr/>
        </p:nvSpPr>
        <p:spPr>
          <a:xfrm>
            <a:off x="514928" y="2004900"/>
            <a:ext cx="11296891" cy="1310102"/>
          </a:xfrm>
          <a:prstGeom prst="rect">
            <a:avLst/>
          </a:prstGeom>
          <a:ln>
            <a:solidFill>
              <a:srgbClr val="C00870"/>
            </a:solidFill>
          </a:ln>
        </p:spPr>
        <p:txBody>
          <a:bodyPr wrap="square">
            <a:spAutoFit/>
          </a:bodyPr>
          <a:lstStyle/>
          <a:p>
            <a:pPr algn="just">
              <a:lnSpc>
                <a:spcPct val="107000"/>
              </a:lnSpc>
              <a:spcAft>
                <a:spcPts val="800"/>
              </a:spcAft>
            </a:pPr>
            <a:endParaRPr lang="fr-FR" sz="900" b="1" dirty="0" smtClean="0">
              <a:solidFill>
                <a:srgbClr val="C00870"/>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1400" b="1" dirty="0" smtClean="0">
                <a:solidFill>
                  <a:srgbClr val="C00870"/>
                </a:solidFill>
                <a:latin typeface="Arial" panose="020B0604020202020204" pitchFamily="34" charset="0"/>
                <a:ea typeface="Calibri" panose="020F0502020204030204" pitchFamily="34" charset="0"/>
                <a:cs typeface="Arial" panose="020B0604020202020204" pitchFamily="34" charset="0"/>
              </a:rPr>
              <a:t>Une </a:t>
            </a:r>
            <a:r>
              <a:rPr lang="fr-FR" sz="1400" b="1" dirty="0">
                <a:solidFill>
                  <a:srgbClr val="C00870"/>
                </a:solidFill>
                <a:latin typeface="Arial" panose="020B0604020202020204" pitchFamily="34" charset="0"/>
                <a:ea typeface="Calibri" panose="020F0502020204030204" pitchFamily="34" charset="0"/>
                <a:cs typeface="Arial" panose="020B0604020202020204" pitchFamily="34" charset="0"/>
              </a:rPr>
              <a:t>API (</a:t>
            </a:r>
            <a:r>
              <a:rPr lang="fr-FR" sz="1400" b="1" i="1" dirty="0">
                <a:solidFill>
                  <a:srgbClr val="C00870"/>
                </a:solidFill>
                <a:latin typeface="Arial" panose="020B0604020202020204" pitchFamily="34" charset="0"/>
                <a:ea typeface="Calibri" panose="020F0502020204030204" pitchFamily="34" charset="0"/>
                <a:cs typeface="Arial" panose="020B0604020202020204" pitchFamily="34" charset="0"/>
              </a:rPr>
              <a:t>Application Programming Interface</a:t>
            </a:r>
            <a:r>
              <a:rPr lang="fr-FR" sz="1400" b="1" dirty="0">
                <a:solidFill>
                  <a:srgbClr val="C00870"/>
                </a:solidFill>
                <a:latin typeface="Arial" panose="020B0604020202020204" pitchFamily="34" charset="0"/>
                <a:ea typeface="Calibri" panose="020F0502020204030204" pitchFamily="34" charset="0"/>
                <a:cs typeface="Arial" panose="020B0604020202020204" pitchFamily="34" charset="0"/>
              </a:rPr>
              <a:t>) </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est une application de façade par laquelle un logiciel offre des services à un autre logiciel. Les API permettent ainsi de fournir une porte d’accès à une fonctionnalité d’un système tiers sans que celui-ci ait à en connaître les détails ou la logique. </a:t>
            </a:r>
            <a:r>
              <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Les </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API sont un outil technique </a:t>
            </a:r>
            <a:r>
              <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clef </a:t>
            </a:r>
            <a:r>
              <a:rPr lang="fr-FR" sz="14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dans le processus global de digitalisation. </a:t>
            </a:r>
            <a:endParaRPr lang="fr-FR" sz="14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fr-FR" sz="800"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69908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57792" y="239150"/>
            <a:ext cx="8382564" cy="523220"/>
          </a:xfrm>
          <a:prstGeom prst="rect">
            <a:avLst/>
          </a:prstGeom>
          <a:solidFill>
            <a:schemeClr val="accent5">
              <a:lumMod val="75000"/>
            </a:schemeClr>
          </a:solidFill>
          <a:ln>
            <a:solidFill>
              <a:srgbClr val="002060"/>
            </a:solidFill>
          </a:ln>
        </p:spPr>
        <p:txBody>
          <a:bodyPr wrap="square" rtlCol="0">
            <a:spAutoFit/>
          </a:bodyPr>
          <a:lstStyle/>
          <a:p>
            <a:pPr algn="ctr"/>
            <a:r>
              <a:rPr lang="fr-FR" sz="2800" dirty="0" smtClean="0">
                <a:solidFill>
                  <a:schemeClr val="bg1"/>
                </a:solidFill>
                <a:latin typeface="Arial Black" panose="020B0A04020102020204" pitchFamily="34" charset="0"/>
              </a:rPr>
              <a:t>Initiative Carte Etudiante Européenne</a:t>
            </a:r>
          </a:p>
        </p:txBody>
      </p:sp>
      <p:sp>
        <p:nvSpPr>
          <p:cNvPr id="4" name="ZoneTexte 3"/>
          <p:cNvSpPr txBox="1"/>
          <p:nvPr/>
        </p:nvSpPr>
        <p:spPr>
          <a:xfrm>
            <a:off x="1600201" y="1035407"/>
            <a:ext cx="8675370" cy="707886"/>
          </a:xfrm>
          <a:prstGeom prst="rect">
            <a:avLst/>
          </a:prstGeom>
          <a:noFill/>
        </p:spPr>
        <p:txBody>
          <a:bodyPr wrap="square" rtlCol="0">
            <a:spAutoFit/>
          </a:bodyPr>
          <a:lstStyle/>
          <a:p>
            <a:pPr algn="ctr"/>
            <a:r>
              <a:rPr lang="fr-FR" sz="2000" b="1" dirty="0" smtClean="0">
                <a:solidFill>
                  <a:srgbClr val="C00870"/>
                </a:solidFill>
                <a:latin typeface="Arial" panose="020B0604020202020204" pitchFamily="34" charset="0"/>
                <a:cs typeface="Arial" panose="020B0604020202020204" pitchFamily="34" charset="0"/>
              </a:rPr>
              <a:t>Fonctionnalités ouvertes et interconnectées </a:t>
            </a:r>
          </a:p>
          <a:p>
            <a:pPr algn="ctr"/>
            <a:r>
              <a:rPr lang="fr-FR" sz="2000" b="1" smtClean="0">
                <a:solidFill>
                  <a:srgbClr val="C00870"/>
                </a:solidFill>
                <a:latin typeface="Arial" panose="020B0604020202020204" pitchFamily="34" charset="0"/>
                <a:cs typeface="Arial" panose="020B0604020202020204" pitchFamily="34" charset="0"/>
              </a:rPr>
              <a:t>(mars </a:t>
            </a:r>
            <a:r>
              <a:rPr lang="fr-FR" sz="2000" b="1" dirty="0" smtClean="0">
                <a:solidFill>
                  <a:srgbClr val="C00870"/>
                </a:solidFill>
                <a:latin typeface="Arial" panose="020B0604020202020204" pitchFamily="34" charset="0"/>
                <a:cs typeface="Arial" panose="020B0604020202020204" pitchFamily="34" charset="0"/>
              </a:rPr>
              <a:t>2020)</a:t>
            </a:r>
            <a:endParaRPr lang="fr-FR" sz="2000" b="1" dirty="0">
              <a:solidFill>
                <a:srgbClr val="C00870"/>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6344" y="6169309"/>
            <a:ext cx="1714060" cy="571354"/>
          </a:xfrm>
          <a:prstGeom prst="rect">
            <a:avLst/>
          </a:prstGeom>
        </p:spPr>
      </p:pic>
      <p:grpSp>
        <p:nvGrpSpPr>
          <p:cNvPr id="7" name="Groupe 6"/>
          <p:cNvGrpSpPr/>
          <p:nvPr/>
        </p:nvGrpSpPr>
        <p:grpSpPr>
          <a:xfrm>
            <a:off x="538559" y="2052588"/>
            <a:ext cx="10798653" cy="3807425"/>
            <a:chOff x="288446" y="1662166"/>
            <a:chExt cx="10046061" cy="3793612"/>
          </a:xfrm>
        </p:grpSpPr>
        <p:grpSp>
          <p:nvGrpSpPr>
            <p:cNvPr id="8" name="Groupe 7"/>
            <p:cNvGrpSpPr/>
            <p:nvPr/>
          </p:nvGrpSpPr>
          <p:grpSpPr>
            <a:xfrm>
              <a:off x="4737240" y="1670127"/>
              <a:ext cx="2799247" cy="2488721"/>
              <a:chOff x="3950188" y="1726174"/>
              <a:chExt cx="2799247" cy="2488721"/>
            </a:xfrm>
          </p:grpSpPr>
          <p:sp>
            <p:nvSpPr>
              <p:cNvPr id="79" name="Rectangle 78"/>
              <p:cNvSpPr/>
              <p:nvPr/>
            </p:nvSpPr>
            <p:spPr>
              <a:xfrm>
                <a:off x="5335103" y="2981395"/>
                <a:ext cx="1414332" cy="123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e 79"/>
              <p:cNvGrpSpPr/>
              <p:nvPr/>
            </p:nvGrpSpPr>
            <p:grpSpPr>
              <a:xfrm>
                <a:off x="3950188" y="1726174"/>
                <a:ext cx="2793170" cy="1256929"/>
                <a:chOff x="1532912" y="1686935"/>
                <a:chExt cx="2793170" cy="1256929"/>
              </a:xfrm>
            </p:grpSpPr>
            <p:sp>
              <p:nvSpPr>
                <p:cNvPr id="81" name="Rectangle 80"/>
                <p:cNvSpPr/>
                <p:nvPr/>
              </p:nvSpPr>
              <p:spPr>
                <a:xfrm>
                  <a:off x="2929545" y="1688642"/>
                  <a:ext cx="1396537" cy="12552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1532912" y="1686935"/>
                  <a:ext cx="1396537" cy="12552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orme libre 82"/>
                <p:cNvSpPr/>
                <p:nvPr/>
              </p:nvSpPr>
              <p:spPr>
                <a:xfrm rot="5400000">
                  <a:off x="1365535" y="2004757"/>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9" name="ZoneTexte 8"/>
            <p:cNvSpPr txBox="1"/>
            <p:nvPr/>
          </p:nvSpPr>
          <p:spPr>
            <a:xfrm>
              <a:off x="6211207" y="2629991"/>
              <a:ext cx="1208652" cy="954107"/>
            </a:xfrm>
            <a:prstGeom prst="rect">
              <a:avLst/>
            </a:prstGeom>
            <a:noFill/>
            <a:ln>
              <a:solidFill>
                <a:schemeClr val="bg1"/>
              </a:solidFill>
              <a:prstDash val="sysDot"/>
            </a:ln>
          </p:spPr>
          <p:txBody>
            <a:bodyPr wrap="square" rtlCol="0">
              <a:spAutoFit/>
            </a:bodyPr>
            <a:lstStyle/>
            <a:p>
              <a:pPr algn="ctr"/>
              <a:endParaRPr lang="fr-FR" sz="1400" b="1" dirty="0" smtClean="0">
                <a:solidFill>
                  <a:schemeClr val="bg1"/>
                </a:solidFill>
                <a:latin typeface="Arial" panose="020B0604020202020204" pitchFamily="34" charset="0"/>
                <a:cs typeface="Arial" panose="020B0604020202020204" pitchFamily="34" charset="0"/>
              </a:endParaRPr>
            </a:p>
            <a:p>
              <a:pPr algn="ctr"/>
              <a:r>
                <a:rPr lang="fr-FR" sz="1400" b="1" dirty="0" smtClean="0">
                  <a:solidFill>
                    <a:schemeClr val="bg1"/>
                  </a:solidFill>
                  <a:latin typeface="Arial" panose="020B0604020202020204" pitchFamily="34" charset="0"/>
                  <a:cs typeface="Arial" panose="020B0604020202020204" pitchFamily="34" charset="0"/>
                </a:rPr>
                <a:t>ERASMUS+ APP</a:t>
              </a:r>
            </a:p>
            <a:p>
              <a:pPr algn="ctr"/>
              <a:endParaRPr lang="fr-FR" sz="1400" b="1" dirty="0">
                <a:solidFill>
                  <a:schemeClr val="bg1"/>
                </a:solidFill>
                <a:latin typeface="Arial" panose="020B0604020202020204" pitchFamily="34" charset="0"/>
                <a:cs typeface="Arial" panose="020B0604020202020204" pitchFamily="34" charset="0"/>
              </a:endParaRPr>
            </a:p>
          </p:txBody>
        </p:sp>
        <p:grpSp>
          <p:nvGrpSpPr>
            <p:cNvPr id="10" name="Groupe 9"/>
            <p:cNvGrpSpPr/>
            <p:nvPr/>
          </p:nvGrpSpPr>
          <p:grpSpPr>
            <a:xfrm>
              <a:off x="1927002" y="2903626"/>
              <a:ext cx="1553623" cy="1261169"/>
              <a:chOff x="1851952" y="3009296"/>
              <a:chExt cx="1553623" cy="1261169"/>
            </a:xfrm>
          </p:grpSpPr>
          <p:sp>
            <p:nvSpPr>
              <p:cNvPr id="71" name="Rectangle 70"/>
              <p:cNvSpPr/>
              <p:nvPr/>
            </p:nvSpPr>
            <p:spPr>
              <a:xfrm>
                <a:off x="1914755" y="3009296"/>
                <a:ext cx="686243" cy="12552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2602239" y="3009296"/>
                <a:ext cx="716146" cy="12552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rot="16200000">
                <a:off x="1935448" y="3596269"/>
                <a:ext cx="657890" cy="6905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rot="16200000">
                <a:off x="2630934" y="3583851"/>
                <a:ext cx="657890" cy="7089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2661568" y="3187163"/>
                <a:ext cx="744007" cy="430887"/>
              </a:xfrm>
              <a:prstGeom prst="rect">
                <a:avLst/>
              </a:prstGeom>
              <a:noFill/>
            </p:spPr>
            <p:txBody>
              <a:bodyPr wrap="square" rtlCol="0">
                <a:spAutoFit/>
              </a:bodyPr>
              <a:lstStyle/>
              <a:p>
                <a:pPr algn="ctr"/>
                <a:r>
                  <a:rPr lang="fr-FR" sz="1100" i="1" dirty="0" smtClean="0">
                    <a:solidFill>
                      <a:schemeClr val="accent5">
                        <a:lumMod val="60000"/>
                        <a:lumOff val="40000"/>
                      </a:schemeClr>
                    </a:solidFill>
                  </a:rPr>
                  <a:t>     </a:t>
                </a:r>
                <a:r>
                  <a:rPr lang="fr-FR" sz="1100" dirty="0" smtClean="0">
                    <a:solidFill>
                      <a:schemeClr val="accent5">
                        <a:lumMod val="60000"/>
                        <a:lumOff val="40000"/>
                      </a:schemeClr>
                    </a:solidFill>
                    <a:latin typeface="Arial Narrow" panose="020B0606020202030204" pitchFamily="34" charset="0"/>
                    <a:cs typeface="Arial" panose="020B0604020202020204" pitchFamily="34" charset="0"/>
                  </a:rPr>
                  <a:t>e-</a:t>
                </a:r>
              </a:p>
              <a:p>
                <a:r>
                  <a:rPr lang="fr-FR" sz="1100" dirty="0" smtClean="0">
                    <a:solidFill>
                      <a:schemeClr val="accent5">
                        <a:lumMod val="60000"/>
                        <a:lumOff val="40000"/>
                      </a:schemeClr>
                    </a:solidFill>
                    <a:latin typeface="Arial Narrow" panose="020B0606020202030204" pitchFamily="34" charset="0"/>
                    <a:cs typeface="Arial" panose="020B0604020202020204" pitchFamily="34" charset="0"/>
                  </a:rPr>
                  <a:t>signature</a:t>
                </a:r>
                <a:endParaRPr lang="fr-FR" sz="1100" dirty="0">
                  <a:solidFill>
                    <a:schemeClr val="accent5">
                      <a:lumMod val="60000"/>
                      <a:lumOff val="40000"/>
                    </a:schemeClr>
                  </a:solidFill>
                  <a:latin typeface="Arial Narrow" panose="020B0606020202030204" pitchFamily="34" charset="0"/>
                  <a:cs typeface="Arial" panose="020B0604020202020204" pitchFamily="34" charset="0"/>
                </a:endParaRPr>
              </a:p>
            </p:txBody>
          </p:sp>
          <p:sp>
            <p:nvSpPr>
              <p:cNvPr id="76" name="ZoneTexte 75"/>
              <p:cNvSpPr txBox="1"/>
              <p:nvPr/>
            </p:nvSpPr>
            <p:spPr>
              <a:xfrm>
                <a:off x="1914755" y="3178929"/>
                <a:ext cx="719018" cy="430887"/>
              </a:xfrm>
              <a:prstGeom prst="rect">
                <a:avLst/>
              </a:prstGeom>
              <a:solidFill>
                <a:schemeClr val="accent4">
                  <a:lumMod val="20000"/>
                  <a:lumOff val="80000"/>
                </a:schemeClr>
              </a:solidFill>
            </p:spPr>
            <p:txBody>
              <a:bodyPr wrap="square" rtlCol="0">
                <a:spAutoFit/>
              </a:bodyPr>
              <a:lstStyle/>
              <a:p>
                <a:r>
                  <a:rPr lang="fr-FR" sz="1050" i="1" dirty="0" smtClean="0">
                    <a:solidFill>
                      <a:schemeClr val="accent5">
                        <a:lumMod val="60000"/>
                        <a:lumOff val="40000"/>
                      </a:schemeClr>
                    </a:solidFill>
                  </a:rPr>
                  <a:t>   </a:t>
                </a:r>
                <a:r>
                  <a:rPr lang="fr-FR" sz="1100" dirty="0" smtClean="0">
                    <a:solidFill>
                      <a:schemeClr val="accent5">
                        <a:lumMod val="60000"/>
                        <a:lumOff val="40000"/>
                      </a:schemeClr>
                    </a:solidFill>
                    <a:latin typeface="Arial Narrow" panose="020B0606020202030204" pitchFamily="34" charset="0"/>
                  </a:rPr>
                  <a:t>e-</a:t>
                </a:r>
              </a:p>
              <a:p>
                <a:r>
                  <a:rPr lang="fr-FR" sz="1100" dirty="0" err="1" smtClean="0">
                    <a:solidFill>
                      <a:schemeClr val="accent5">
                        <a:lumMod val="60000"/>
                        <a:lumOff val="40000"/>
                      </a:schemeClr>
                    </a:solidFill>
                    <a:latin typeface="Arial Narrow" panose="020B0606020202030204" pitchFamily="34" charset="0"/>
                  </a:rPr>
                  <a:t>invoicing</a:t>
                </a:r>
                <a:endParaRPr lang="fr-FR" sz="1100" dirty="0">
                  <a:solidFill>
                    <a:schemeClr val="accent5">
                      <a:lumMod val="60000"/>
                      <a:lumOff val="40000"/>
                    </a:schemeClr>
                  </a:solidFill>
                  <a:latin typeface="Arial Narrow" panose="020B0606020202030204" pitchFamily="34" charset="0"/>
                </a:endParaRPr>
              </a:p>
            </p:txBody>
          </p:sp>
          <p:sp>
            <p:nvSpPr>
              <p:cNvPr id="77" name="ZoneTexte 76"/>
              <p:cNvSpPr txBox="1"/>
              <p:nvPr/>
            </p:nvSpPr>
            <p:spPr>
              <a:xfrm>
                <a:off x="1851952" y="3727189"/>
                <a:ext cx="817227" cy="430887"/>
              </a:xfrm>
              <a:prstGeom prst="rect">
                <a:avLst/>
              </a:prstGeom>
              <a:noFill/>
            </p:spPr>
            <p:txBody>
              <a:bodyPr wrap="square" rtlCol="0">
                <a:spAutoFit/>
              </a:bodyPr>
              <a:lstStyle/>
              <a:p>
                <a:r>
                  <a:rPr lang="fr-FR" sz="1100" i="1" dirty="0" smtClean="0">
                    <a:solidFill>
                      <a:schemeClr val="accent5">
                        <a:lumMod val="60000"/>
                        <a:lumOff val="40000"/>
                      </a:schemeClr>
                    </a:solidFill>
                  </a:rPr>
                  <a:t>       </a:t>
                </a:r>
                <a:r>
                  <a:rPr lang="fr-FR" sz="1100" dirty="0" smtClean="0">
                    <a:solidFill>
                      <a:schemeClr val="accent5">
                        <a:lumMod val="60000"/>
                        <a:lumOff val="40000"/>
                      </a:schemeClr>
                    </a:solidFill>
                    <a:latin typeface="Arial Narrow" panose="020B0606020202030204" pitchFamily="34" charset="0"/>
                  </a:rPr>
                  <a:t>e-</a:t>
                </a:r>
              </a:p>
              <a:p>
                <a:r>
                  <a:rPr lang="fr-FR" sz="1100" dirty="0" smtClean="0">
                    <a:solidFill>
                      <a:schemeClr val="accent5">
                        <a:lumMod val="60000"/>
                        <a:lumOff val="40000"/>
                      </a:schemeClr>
                    </a:solidFill>
                    <a:latin typeface="Arial Narrow" panose="020B0606020202030204" pitchFamily="34" charset="0"/>
                  </a:rPr>
                  <a:t>translation</a:t>
                </a:r>
                <a:endParaRPr lang="fr-FR" sz="1100" dirty="0">
                  <a:solidFill>
                    <a:schemeClr val="accent5">
                      <a:lumMod val="60000"/>
                      <a:lumOff val="40000"/>
                    </a:schemeClr>
                  </a:solidFill>
                  <a:latin typeface="Arial Narrow" panose="020B0606020202030204" pitchFamily="34" charset="0"/>
                </a:endParaRPr>
              </a:p>
            </p:txBody>
          </p:sp>
          <p:sp>
            <p:nvSpPr>
              <p:cNvPr id="78" name="ZoneTexte 77"/>
              <p:cNvSpPr txBox="1"/>
              <p:nvPr/>
            </p:nvSpPr>
            <p:spPr>
              <a:xfrm>
                <a:off x="2579896" y="3724366"/>
                <a:ext cx="758361" cy="430887"/>
              </a:xfrm>
              <a:prstGeom prst="rect">
                <a:avLst/>
              </a:prstGeom>
              <a:solidFill>
                <a:schemeClr val="accent4">
                  <a:lumMod val="20000"/>
                  <a:lumOff val="80000"/>
                </a:schemeClr>
              </a:solidFill>
              <a:ln>
                <a:noFill/>
              </a:ln>
            </p:spPr>
            <p:txBody>
              <a:bodyPr wrap="square" rtlCol="0">
                <a:spAutoFit/>
              </a:bodyPr>
              <a:lstStyle/>
              <a:p>
                <a:pPr algn="ctr"/>
                <a:r>
                  <a:rPr lang="fr-FR" sz="1100" dirty="0" smtClean="0">
                    <a:solidFill>
                      <a:schemeClr val="accent5">
                        <a:lumMod val="60000"/>
                        <a:lumOff val="40000"/>
                      </a:schemeClr>
                    </a:solidFill>
                    <a:latin typeface="Arial Narrow" panose="020B0606020202030204" pitchFamily="34" charset="0"/>
                  </a:rPr>
                  <a:t>e-</a:t>
                </a:r>
              </a:p>
              <a:p>
                <a:pPr algn="r"/>
                <a:r>
                  <a:rPr lang="fr-FR" sz="1100" dirty="0" err="1" smtClean="0">
                    <a:solidFill>
                      <a:schemeClr val="accent5">
                        <a:lumMod val="60000"/>
                        <a:lumOff val="40000"/>
                      </a:schemeClr>
                    </a:solidFill>
                    <a:latin typeface="Arial Narrow" panose="020B0606020202030204" pitchFamily="34" charset="0"/>
                  </a:rPr>
                  <a:t>archiving</a:t>
                </a:r>
                <a:endParaRPr lang="fr-FR" sz="1100" dirty="0">
                  <a:solidFill>
                    <a:schemeClr val="accent5">
                      <a:lumMod val="60000"/>
                      <a:lumOff val="40000"/>
                    </a:schemeClr>
                  </a:solidFill>
                  <a:latin typeface="Arial Narrow" panose="020B0606020202030204" pitchFamily="34" charset="0"/>
                </a:endParaRPr>
              </a:p>
            </p:txBody>
          </p:sp>
        </p:grpSp>
        <p:sp>
          <p:nvSpPr>
            <p:cNvPr id="11" name="Rectangle 10"/>
            <p:cNvSpPr/>
            <p:nvPr/>
          </p:nvSpPr>
          <p:spPr>
            <a:xfrm>
              <a:off x="1993018" y="1662166"/>
              <a:ext cx="1412561" cy="12471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388641" y="2906600"/>
              <a:ext cx="1396537" cy="12552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783337" y="2906599"/>
              <a:ext cx="1396537" cy="125714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rot="5400000">
              <a:off x="4594492" y="2012974"/>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386162" y="1669912"/>
              <a:ext cx="1410679" cy="12394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3718977" y="2517277"/>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3429129" y="2074368"/>
              <a:ext cx="1431749" cy="276999"/>
            </a:xfrm>
            <a:prstGeom prst="rect">
              <a:avLst/>
            </a:prstGeom>
            <a:noFill/>
          </p:spPr>
          <p:txBody>
            <a:bodyPr wrap="square" rtlCol="0">
              <a:spAutoFit/>
            </a:bodyPr>
            <a:lstStyle/>
            <a:p>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My</a:t>
              </a: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 </a:t>
              </a:r>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Academic</a:t>
              </a: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 ID</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18" name="ZoneTexte 17"/>
            <p:cNvSpPr txBox="1"/>
            <p:nvPr/>
          </p:nvSpPr>
          <p:spPr>
            <a:xfrm>
              <a:off x="1995300" y="1745135"/>
              <a:ext cx="1084754" cy="830997"/>
            </a:xfrm>
            <a:prstGeom prst="rect">
              <a:avLst/>
            </a:prstGeom>
            <a:solidFill>
              <a:schemeClr val="bg1">
                <a:lumMod val="95000"/>
              </a:schemeClr>
            </a:solidFill>
          </p:spPr>
          <p:txBody>
            <a:bodyPr wrap="square" rtlCol="0">
              <a:spAutoFit/>
            </a:bodyPr>
            <a:lstStyle/>
            <a:p>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Core</a:t>
              </a: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 Service </a:t>
              </a:r>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Platforme</a:t>
              </a: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 for </a:t>
              </a:r>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Students</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19" name="Forme libre 18"/>
            <p:cNvSpPr/>
            <p:nvPr/>
          </p:nvSpPr>
          <p:spPr>
            <a:xfrm rot="5400000">
              <a:off x="3199463" y="3314492"/>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096731" y="3199619"/>
              <a:ext cx="1379578" cy="646331"/>
            </a:xfrm>
            <a:prstGeom prst="rect">
              <a:avLst/>
            </a:prstGeom>
            <a:solidFill>
              <a:schemeClr val="accent5">
                <a:lumMod val="75000"/>
              </a:schemeClr>
            </a:solidFill>
            <a:ln>
              <a:solidFill>
                <a:schemeClr val="bg1"/>
              </a:solidFill>
              <a:prstDash val="sysDot"/>
            </a:ln>
          </p:spPr>
          <p:txBody>
            <a:bodyPr wrap="square" rtlCol="0">
              <a:spAutoFit/>
            </a:bodyPr>
            <a:lstStyle/>
            <a:p>
              <a:pPr algn="ctr"/>
              <a:r>
                <a:rPr lang="fr-FR" sz="1200" b="1" dirty="0" err="1" smtClean="0">
                  <a:solidFill>
                    <a:schemeClr val="bg1"/>
                  </a:solidFill>
                  <a:latin typeface="Arial" panose="020B0604020202020204" pitchFamily="34" charset="0"/>
                  <a:cs typeface="Arial" panose="020B0604020202020204" pitchFamily="34" charset="0"/>
                </a:rPr>
                <a:t>OnLine</a:t>
              </a:r>
              <a:endParaRPr lang="fr-FR" sz="1200" b="1" dirty="0" smtClean="0">
                <a:solidFill>
                  <a:schemeClr val="bg1"/>
                </a:solidFill>
                <a:latin typeface="Arial" panose="020B0604020202020204" pitchFamily="34" charset="0"/>
                <a:cs typeface="Arial" panose="020B0604020202020204" pitchFamily="34" charset="0"/>
              </a:endParaRPr>
            </a:p>
            <a:p>
              <a:pPr algn="ctr"/>
              <a:r>
                <a:rPr lang="fr-FR" sz="1200" b="1" dirty="0" err="1" smtClean="0">
                  <a:solidFill>
                    <a:schemeClr val="bg1"/>
                  </a:solidFill>
                  <a:latin typeface="Arial" panose="020B0604020202020204" pitchFamily="34" charset="0"/>
                  <a:cs typeface="Arial" panose="020B0604020202020204" pitchFamily="34" charset="0"/>
                </a:rPr>
                <a:t>Linguistic</a:t>
              </a:r>
              <a:endParaRPr lang="fr-FR" sz="1200" b="1" dirty="0" smtClean="0">
                <a:solidFill>
                  <a:schemeClr val="bg1"/>
                </a:solidFill>
                <a:latin typeface="Arial" panose="020B0604020202020204" pitchFamily="34" charset="0"/>
                <a:cs typeface="Arial" panose="020B0604020202020204" pitchFamily="34" charset="0"/>
              </a:endParaRPr>
            </a:p>
            <a:p>
              <a:pPr algn="ctr"/>
              <a:r>
                <a:rPr lang="fr-FR" sz="1200" b="1" dirty="0" smtClean="0">
                  <a:solidFill>
                    <a:schemeClr val="bg1"/>
                  </a:solidFill>
                  <a:latin typeface="Arial" panose="020B0604020202020204" pitchFamily="34" charset="0"/>
                  <a:cs typeface="Arial" panose="020B0604020202020204" pitchFamily="34" charset="0"/>
                </a:rPr>
                <a:t>Support</a:t>
              </a:r>
              <a:endParaRPr lang="fr-FR" sz="1200" b="1" dirty="0">
                <a:solidFill>
                  <a:schemeClr val="bg1"/>
                </a:solidFill>
                <a:latin typeface="Arial" panose="020B0604020202020204" pitchFamily="34" charset="0"/>
                <a:cs typeface="Arial" panose="020B0604020202020204" pitchFamily="34" charset="0"/>
              </a:endParaRPr>
            </a:p>
          </p:txBody>
        </p:sp>
        <p:sp>
          <p:nvSpPr>
            <p:cNvPr id="21" name="Forme libre 20"/>
            <p:cNvSpPr/>
            <p:nvPr/>
          </p:nvSpPr>
          <p:spPr>
            <a:xfrm rot="10800000">
              <a:off x="2290305" y="2902387"/>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4177414" y="3018917"/>
              <a:ext cx="1013101" cy="461665"/>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
            </a:ln>
          </p:spPr>
          <p:txBody>
            <a:bodyPr wrap="square" rtlCol="0">
              <a:spAutoFit/>
            </a:bodyPr>
            <a:lstStyle/>
            <a:p>
              <a:pPr algn="ctr"/>
              <a:r>
                <a:rPr lang="fr-FR" sz="1200" b="1" dirty="0" err="1" smtClean="0">
                  <a:solidFill>
                    <a:schemeClr val="bg1"/>
                  </a:solidFill>
                  <a:latin typeface="Arial" panose="020B0604020202020204" pitchFamily="34" charset="0"/>
                  <a:cs typeface="Arial" panose="020B0604020202020204" pitchFamily="34" charset="0"/>
                </a:rPr>
                <a:t>Mobility</a:t>
              </a:r>
              <a:r>
                <a:rPr lang="fr-FR" sz="1200" b="1" dirty="0" smtClean="0">
                  <a:solidFill>
                    <a:schemeClr val="bg1"/>
                  </a:solidFill>
                  <a:latin typeface="Arial" panose="020B0604020202020204" pitchFamily="34" charset="0"/>
                  <a:cs typeface="Arial" panose="020B0604020202020204" pitchFamily="34" charset="0"/>
                </a:rPr>
                <a:t> </a:t>
              </a:r>
              <a:r>
                <a:rPr lang="fr-FR" sz="1200" b="1" dirty="0" err="1" smtClean="0">
                  <a:solidFill>
                    <a:schemeClr val="bg1"/>
                  </a:solidFill>
                  <a:latin typeface="Arial" panose="020B0604020202020204" pitchFamily="34" charset="0"/>
                  <a:cs typeface="Arial" panose="020B0604020202020204" pitchFamily="34" charset="0"/>
                </a:rPr>
                <a:t>Tool</a:t>
              </a:r>
              <a:endParaRPr lang="fr-FR" sz="1200" b="1" dirty="0" smtClean="0">
                <a:solidFill>
                  <a:schemeClr val="bg1"/>
                </a:solidFill>
                <a:latin typeface="Arial" panose="020B0604020202020204" pitchFamily="34" charset="0"/>
                <a:cs typeface="Arial" panose="020B0604020202020204" pitchFamily="34" charset="0"/>
              </a:endParaRPr>
            </a:p>
          </p:txBody>
        </p:sp>
        <p:grpSp>
          <p:nvGrpSpPr>
            <p:cNvPr id="23" name="Groupe 22"/>
            <p:cNvGrpSpPr/>
            <p:nvPr/>
          </p:nvGrpSpPr>
          <p:grpSpPr>
            <a:xfrm>
              <a:off x="7276502" y="1670127"/>
              <a:ext cx="3042520" cy="2510444"/>
              <a:chOff x="6506752" y="1685159"/>
              <a:chExt cx="3042520" cy="2510444"/>
            </a:xfrm>
          </p:grpSpPr>
          <p:sp>
            <p:nvSpPr>
              <p:cNvPr id="61" name="Rectangle 60"/>
              <p:cNvSpPr/>
              <p:nvPr/>
            </p:nvSpPr>
            <p:spPr>
              <a:xfrm>
                <a:off x="6757664" y="1685159"/>
                <a:ext cx="1396537" cy="12552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p:cNvSpPr/>
              <p:nvPr/>
            </p:nvSpPr>
            <p:spPr>
              <a:xfrm>
                <a:off x="6719996" y="2940381"/>
                <a:ext cx="1434206" cy="125522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8152735" y="1685159"/>
                <a:ext cx="1396537" cy="12552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Forme libre 63"/>
              <p:cNvSpPr/>
              <p:nvPr/>
            </p:nvSpPr>
            <p:spPr>
              <a:xfrm rot="16200000">
                <a:off x="7594696" y="3289313"/>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p:cNvSpPr txBox="1"/>
              <p:nvPr/>
            </p:nvSpPr>
            <p:spPr>
              <a:xfrm>
                <a:off x="8168007" y="1856374"/>
                <a:ext cx="1235025" cy="646331"/>
              </a:xfrm>
              <a:prstGeom prst="rect">
                <a:avLst/>
              </a:prstGeom>
              <a:solidFill>
                <a:schemeClr val="accent5">
                  <a:lumMod val="75000"/>
                </a:schemeClr>
              </a:solidFill>
              <a:ln>
                <a:solidFill>
                  <a:schemeClr val="bg1"/>
                </a:solidFill>
                <a:prstDash val="sysDot"/>
              </a:ln>
            </p:spPr>
            <p:txBody>
              <a:bodyPr wrap="square" rtlCol="0">
                <a:spAutoFit/>
              </a:bodyPr>
              <a:lstStyle/>
              <a:p>
                <a:pPr algn="ctr"/>
                <a:r>
                  <a:rPr lang="fr-FR" sz="1200" b="1" dirty="0" smtClean="0">
                    <a:solidFill>
                      <a:schemeClr val="bg1"/>
                    </a:solidFill>
                    <a:latin typeface="Arial" panose="020B0604020202020204" pitchFamily="34" charset="0"/>
                    <a:cs typeface="Arial" panose="020B0604020202020204" pitchFamily="34" charset="0"/>
                  </a:rPr>
                  <a:t>Inter</a:t>
                </a:r>
              </a:p>
              <a:p>
                <a:pPr algn="ctr"/>
                <a:r>
                  <a:rPr lang="fr-FR" sz="1200" b="1" dirty="0" err="1" smtClean="0">
                    <a:solidFill>
                      <a:schemeClr val="bg1"/>
                    </a:solidFill>
                    <a:latin typeface="Arial" panose="020B0604020202020204" pitchFamily="34" charset="0"/>
                    <a:cs typeface="Arial" panose="020B0604020202020204" pitchFamily="34" charset="0"/>
                  </a:rPr>
                  <a:t>Institutionnal</a:t>
                </a:r>
                <a:r>
                  <a:rPr lang="fr-FR" sz="1200" b="1" dirty="0" smtClean="0">
                    <a:solidFill>
                      <a:schemeClr val="bg1"/>
                    </a:solidFill>
                    <a:latin typeface="Arial" panose="020B0604020202020204" pitchFamily="34" charset="0"/>
                    <a:cs typeface="Arial" panose="020B0604020202020204" pitchFamily="34" charset="0"/>
                  </a:rPr>
                  <a:t> </a:t>
                </a:r>
              </a:p>
              <a:p>
                <a:pPr algn="ctr"/>
                <a:r>
                  <a:rPr lang="fr-FR" sz="1200" b="1" dirty="0" smtClean="0">
                    <a:solidFill>
                      <a:schemeClr val="bg1"/>
                    </a:solidFill>
                    <a:latin typeface="Arial" panose="020B0604020202020204" pitchFamily="34" charset="0"/>
                    <a:cs typeface="Arial" panose="020B0604020202020204" pitchFamily="34" charset="0"/>
                  </a:rPr>
                  <a:t>Agreement </a:t>
                </a:r>
              </a:p>
            </p:txBody>
          </p:sp>
          <p:sp>
            <p:nvSpPr>
              <p:cNvPr id="66" name="Rectangle 65"/>
              <p:cNvSpPr/>
              <p:nvPr/>
            </p:nvSpPr>
            <p:spPr>
              <a:xfrm>
                <a:off x="8152734" y="2930365"/>
                <a:ext cx="1396537" cy="1265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8431722" y="3139958"/>
                <a:ext cx="1058631" cy="646331"/>
              </a:xfrm>
              <a:prstGeom prst="rect">
                <a:avLst/>
              </a:prstGeom>
              <a:noFill/>
            </p:spPr>
            <p:txBody>
              <a:bodyPr wrap="square" rtlCol="0">
                <a:spAutoFit/>
              </a:bodyPr>
              <a:lstStyle/>
              <a:p>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Transcript</a:t>
                </a: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 of Record -</a:t>
                </a:r>
              </a:p>
              <a:p>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Egracons </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68" name="Forme libre 67"/>
              <p:cNvSpPr/>
              <p:nvPr/>
            </p:nvSpPr>
            <p:spPr>
              <a:xfrm>
                <a:off x="8536249" y="2548299"/>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ZoneTexte 68"/>
              <p:cNvSpPr txBox="1"/>
              <p:nvPr/>
            </p:nvSpPr>
            <p:spPr>
              <a:xfrm>
                <a:off x="6898394" y="2420572"/>
                <a:ext cx="1430521" cy="738664"/>
              </a:xfrm>
              <a:prstGeom prst="rect">
                <a:avLst/>
              </a:prstGeom>
              <a:noFill/>
              <a:ln>
                <a:solidFill>
                  <a:schemeClr val="bg1"/>
                </a:solidFill>
                <a:prstDash val="sysDot"/>
              </a:ln>
            </p:spPr>
            <p:txBody>
              <a:bodyPr wrap="square" rtlCol="0">
                <a:spAutoFit/>
              </a:bodyPr>
              <a:lstStyle/>
              <a:p>
                <a:r>
                  <a:rPr lang="fr-FR" sz="1400" b="1" dirty="0" smtClean="0">
                    <a:solidFill>
                      <a:schemeClr val="bg1"/>
                    </a:solidFill>
                    <a:latin typeface="Arial" panose="020B0604020202020204" pitchFamily="34" charset="0"/>
                    <a:cs typeface="Arial" panose="020B0604020202020204" pitchFamily="34" charset="0"/>
                  </a:rPr>
                  <a:t>DASHBOARD</a:t>
                </a:r>
              </a:p>
              <a:p>
                <a:endParaRPr lang="fr-FR" sz="1400" b="1" dirty="0">
                  <a:solidFill>
                    <a:schemeClr val="bg1"/>
                  </a:solidFill>
                  <a:latin typeface="Arial" panose="020B0604020202020204" pitchFamily="34" charset="0"/>
                  <a:cs typeface="Arial" panose="020B0604020202020204" pitchFamily="34" charset="0"/>
                </a:endParaRPr>
              </a:p>
              <a:p>
                <a:endParaRPr lang="fr-FR" sz="1400" b="1" dirty="0">
                  <a:solidFill>
                    <a:schemeClr val="bg1"/>
                  </a:solidFill>
                  <a:latin typeface="Arial" panose="020B0604020202020204" pitchFamily="34" charset="0"/>
                  <a:cs typeface="Arial" panose="020B0604020202020204" pitchFamily="34" charset="0"/>
                </a:endParaRPr>
              </a:p>
            </p:txBody>
          </p:sp>
          <p:sp>
            <p:nvSpPr>
              <p:cNvPr id="70" name="ZoneTexte 69"/>
              <p:cNvSpPr txBox="1"/>
              <p:nvPr/>
            </p:nvSpPr>
            <p:spPr>
              <a:xfrm>
                <a:off x="6506752" y="3074531"/>
                <a:ext cx="1174079" cy="461665"/>
              </a:xfrm>
              <a:prstGeom prst="rect">
                <a:avLst/>
              </a:prstGeom>
              <a:solidFill>
                <a:schemeClr val="accent5">
                  <a:lumMod val="75000"/>
                </a:schemeClr>
              </a:solidFill>
              <a:ln>
                <a:solidFill>
                  <a:schemeClr val="bg1"/>
                </a:solidFill>
                <a:prstDash val="sysDot"/>
              </a:ln>
            </p:spPr>
            <p:txBody>
              <a:bodyPr wrap="square" rtlCol="0">
                <a:spAutoFit/>
              </a:bodyPr>
              <a:lstStyle/>
              <a:p>
                <a:pPr algn="ctr"/>
                <a:r>
                  <a:rPr lang="fr-FR" sz="1200" b="1" dirty="0" smtClean="0">
                    <a:solidFill>
                      <a:schemeClr val="bg1"/>
                    </a:solidFill>
                    <a:latin typeface="Arial" panose="020B0604020202020204" pitchFamily="34" charset="0"/>
                    <a:cs typeface="Arial" panose="020B0604020202020204" pitchFamily="34" charset="0"/>
                  </a:rPr>
                  <a:t>Learning Agreement</a:t>
                </a:r>
                <a:endParaRPr lang="fr-FR" sz="1200" b="1" dirty="0">
                  <a:solidFill>
                    <a:schemeClr val="bg1"/>
                  </a:solidFill>
                  <a:latin typeface="Arial" panose="020B0604020202020204" pitchFamily="34" charset="0"/>
                  <a:cs typeface="Arial" panose="020B0604020202020204" pitchFamily="34" charset="0"/>
                </a:endParaRPr>
              </a:p>
            </p:txBody>
          </p:sp>
        </p:grpSp>
        <p:grpSp>
          <p:nvGrpSpPr>
            <p:cNvPr id="24" name="Groupe 23"/>
            <p:cNvGrpSpPr/>
            <p:nvPr/>
          </p:nvGrpSpPr>
          <p:grpSpPr>
            <a:xfrm>
              <a:off x="288446" y="1662166"/>
              <a:ext cx="10046061" cy="3793612"/>
              <a:chOff x="276843" y="1667104"/>
              <a:chExt cx="10046061" cy="3793612"/>
            </a:xfrm>
          </p:grpSpPr>
          <p:grpSp>
            <p:nvGrpSpPr>
              <p:cNvPr id="32" name="Groupe 31"/>
              <p:cNvGrpSpPr/>
              <p:nvPr/>
            </p:nvGrpSpPr>
            <p:grpSpPr>
              <a:xfrm>
                <a:off x="8910881" y="3791067"/>
                <a:ext cx="1412023" cy="1669649"/>
                <a:chOff x="7514131" y="3802955"/>
                <a:chExt cx="1412023" cy="1669649"/>
              </a:xfrm>
            </p:grpSpPr>
            <p:sp>
              <p:nvSpPr>
                <p:cNvPr id="58" name="Rectangle 57"/>
                <p:cNvSpPr/>
                <p:nvPr/>
              </p:nvSpPr>
              <p:spPr>
                <a:xfrm>
                  <a:off x="7514131" y="4180813"/>
                  <a:ext cx="1412023" cy="129179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7711686" y="4470822"/>
                  <a:ext cx="1025501" cy="461665"/>
                </a:xfrm>
                <a:prstGeom prst="rect">
                  <a:avLst/>
                </a:prstGeom>
                <a:noFill/>
              </p:spPr>
              <p:txBody>
                <a:bodyPr wrap="square" rtlCol="0">
                  <a:spAutoFit/>
                </a:bodyPr>
                <a:lstStyle/>
                <a:p>
                  <a:pPr algn="ct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Move</a:t>
                  </a:r>
                </a:p>
                <a:p>
                  <a:pPr algn="ct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On</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sp>
              <p:nvSpPr>
                <p:cNvPr id="60" name="Forme libre 59"/>
                <p:cNvSpPr/>
                <p:nvPr/>
              </p:nvSpPr>
              <p:spPr>
                <a:xfrm>
                  <a:off x="7832720" y="3802955"/>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3" name="Groupe 32"/>
              <p:cNvGrpSpPr/>
              <p:nvPr/>
            </p:nvGrpSpPr>
            <p:grpSpPr>
              <a:xfrm>
                <a:off x="7508468" y="4163982"/>
                <a:ext cx="1399244" cy="1291791"/>
                <a:chOff x="7508468" y="4175870"/>
                <a:chExt cx="1399244" cy="1291791"/>
              </a:xfrm>
            </p:grpSpPr>
            <p:sp>
              <p:nvSpPr>
                <p:cNvPr id="56" name="Rectangle 55"/>
                <p:cNvSpPr/>
                <p:nvPr/>
              </p:nvSpPr>
              <p:spPr>
                <a:xfrm>
                  <a:off x="7508468" y="4175870"/>
                  <a:ext cx="1399244" cy="129179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7759348" y="4531593"/>
                  <a:ext cx="1025501" cy="461665"/>
                </a:xfrm>
                <a:prstGeom prst="rect">
                  <a:avLst/>
                </a:prstGeom>
                <a:noFill/>
              </p:spPr>
              <p:txBody>
                <a:bodyPr wrap="square" rtlCol="0">
                  <a:spAutoFit/>
                </a:bodyPr>
                <a:lstStyle/>
                <a:p>
                  <a:pPr algn="ctr"/>
                  <a:r>
                    <a:rPr lang="fr-FR" sz="1200" b="1" dirty="0" err="1" smtClean="0">
                      <a:solidFill>
                        <a:schemeClr val="bg1"/>
                      </a:solidFill>
                      <a:latin typeface="Arial" panose="020B0604020202020204" pitchFamily="34" charset="0"/>
                      <a:cs typeface="Arial" panose="020B0604020202020204" pitchFamily="34" charset="0"/>
                    </a:rPr>
                    <a:t>Mobility</a:t>
                  </a:r>
                  <a:endParaRPr lang="fr-FR" sz="1200" b="1" dirty="0" smtClean="0">
                    <a:solidFill>
                      <a:schemeClr val="bg1"/>
                    </a:solidFill>
                    <a:latin typeface="Arial" panose="020B0604020202020204" pitchFamily="34" charset="0"/>
                    <a:cs typeface="Arial" panose="020B0604020202020204" pitchFamily="34" charset="0"/>
                  </a:endParaRPr>
                </a:p>
                <a:p>
                  <a:pPr algn="ctr"/>
                  <a:r>
                    <a:rPr lang="fr-FR" sz="1200" b="1" dirty="0" err="1" smtClean="0">
                      <a:solidFill>
                        <a:schemeClr val="bg1"/>
                      </a:solidFill>
                      <a:latin typeface="Arial" panose="020B0604020202020204" pitchFamily="34" charset="0"/>
                      <a:cs typeface="Arial" panose="020B0604020202020204" pitchFamily="34" charset="0"/>
                    </a:rPr>
                    <a:t>OnLine</a:t>
                  </a:r>
                  <a:endParaRPr lang="fr-FR" sz="1200" b="1" dirty="0">
                    <a:solidFill>
                      <a:schemeClr val="bg1"/>
                    </a:solidFill>
                    <a:latin typeface="Arial" panose="020B0604020202020204" pitchFamily="34" charset="0"/>
                    <a:cs typeface="Arial" panose="020B0604020202020204" pitchFamily="34" charset="0"/>
                  </a:endParaRPr>
                </a:p>
              </p:txBody>
            </p:sp>
          </p:grpSp>
          <p:grpSp>
            <p:nvGrpSpPr>
              <p:cNvPr id="34" name="Groupe 33"/>
              <p:cNvGrpSpPr/>
              <p:nvPr/>
            </p:nvGrpSpPr>
            <p:grpSpPr>
              <a:xfrm>
                <a:off x="6134224" y="4163987"/>
                <a:ext cx="1396537" cy="1291791"/>
                <a:chOff x="7529617" y="4180813"/>
                <a:chExt cx="1396537" cy="1291791"/>
              </a:xfrm>
              <a:solidFill>
                <a:schemeClr val="accent1">
                  <a:lumMod val="20000"/>
                  <a:lumOff val="80000"/>
                </a:schemeClr>
              </a:solidFill>
            </p:grpSpPr>
            <p:sp>
              <p:nvSpPr>
                <p:cNvPr id="54" name="Rectangle 53"/>
                <p:cNvSpPr/>
                <p:nvPr/>
              </p:nvSpPr>
              <p:spPr>
                <a:xfrm>
                  <a:off x="7529617" y="4180813"/>
                  <a:ext cx="1396537" cy="1291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p:cNvSpPr txBox="1"/>
                <p:nvPr/>
              </p:nvSpPr>
              <p:spPr>
                <a:xfrm>
                  <a:off x="7586442" y="4939899"/>
                  <a:ext cx="1242459" cy="276999"/>
                </a:xfrm>
                <a:prstGeom prst="rect">
                  <a:avLst/>
                </a:prstGeom>
                <a:grpFill/>
              </p:spPr>
              <p:txBody>
                <a:bodyPr wrap="square" rtlCol="0">
                  <a:spAutoFit/>
                </a:bodyPr>
                <a:lstStyle/>
                <a:p>
                  <a:pPr algn="ctr"/>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BuddySystem</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grpSp>
          <p:sp>
            <p:nvSpPr>
              <p:cNvPr id="35" name="Forme libre 34"/>
              <p:cNvSpPr/>
              <p:nvPr/>
            </p:nvSpPr>
            <p:spPr>
              <a:xfrm rot="10800000">
                <a:off x="6416981" y="4149974"/>
                <a:ext cx="769965" cy="491143"/>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6" name="Groupe 35"/>
              <p:cNvGrpSpPr/>
              <p:nvPr/>
            </p:nvGrpSpPr>
            <p:grpSpPr>
              <a:xfrm>
                <a:off x="4672362" y="4163987"/>
                <a:ext cx="1481448" cy="1291791"/>
                <a:chOff x="7444706" y="4180813"/>
                <a:chExt cx="1481448" cy="1291791"/>
              </a:xfrm>
            </p:grpSpPr>
            <p:sp>
              <p:nvSpPr>
                <p:cNvPr id="52" name="Rectangle 51"/>
                <p:cNvSpPr/>
                <p:nvPr/>
              </p:nvSpPr>
              <p:spPr>
                <a:xfrm>
                  <a:off x="7529617" y="4180813"/>
                  <a:ext cx="1396537" cy="12917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p:cNvSpPr txBox="1"/>
                <p:nvPr/>
              </p:nvSpPr>
              <p:spPr>
                <a:xfrm>
                  <a:off x="7444706" y="4688208"/>
                  <a:ext cx="1242459" cy="276999"/>
                </a:xfrm>
                <a:prstGeom prst="rect">
                  <a:avLst/>
                </a:prstGeom>
                <a:noFill/>
              </p:spPr>
              <p:txBody>
                <a:bodyPr wrap="square" rtlCol="0">
                  <a:spAutoFit/>
                </a:bodyPr>
                <a:lstStyle/>
                <a:p>
                  <a:pPr algn="ct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Europass</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grpSp>
          <p:sp>
            <p:nvSpPr>
              <p:cNvPr id="37" name="Forme libre 36"/>
              <p:cNvSpPr/>
              <p:nvPr/>
            </p:nvSpPr>
            <p:spPr>
              <a:xfrm rot="16200000">
                <a:off x="5543347" y="4573007"/>
                <a:ext cx="793011" cy="424979"/>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8" name="Groupe 37"/>
              <p:cNvGrpSpPr/>
              <p:nvPr/>
            </p:nvGrpSpPr>
            <p:grpSpPr>
              <a:xfrm>
                <a:off x="3382068" y="4163983"/>
                <a:ext cx="1382911" cy="1291791"/>
                <a:chOff x="7589651" y="4180813"/>
                <a:chExt cx="1336502" cy="1291791"/>
              </a:xfrm>
            </p:grpSpPr>
            <p:sp>
              <p:nvSpPr>
                <p:cNvPr id="50" name="Rectangle 49"/>
                <p:cNvSpPr/>
                <p:nvPr/>
              </p:nvSpPr>
              <p:spPr>
                <a:xfrm>
                  <a:off x="7589651" y="4180813"/>
                  <a:ext cx="1336502" cy="129179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7624895" y="4491376"/>
                  <a:ext cx="1242459" cy="646331"/>
                </a:xfrm>
                <a:prstGeom prst="rect">
                  <a:avLst/>
                </a:prstGeom>
                <a:noFill/>
              </p:spPr>
              <p:txBody>
                <a:bodyPr wrap="square" rtlCol="0">
                  <a:spAutoFit/>
                </a:bodyPr>
                <a:lstStyle/>
                <a:p>
                  <a:pPr algn="ct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Europass</a:t>
                  </a:r>
                </a:p>
                <a:p>
                  <a:pPr algn="ct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Digital </a:t>
                  </a:r>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Credentials</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grpSp>
          <p:grpSp>
            <p:nvGrpSpPr>
              <p:cNvPr id="39" name="Groupe 38"/>
              <p:cNvGrpSpPr/>
              <p:nvPr/>
            </p:nvGrpSpPr>
            <p:grpSpPr>
              <a:xfrm>
                <a:off x="1927524" y="4163983"/>
                <a:ext cx="1447168" cy="1291791"/>
                <a:chOff x="7519569" y="4147388"/>
                <a:chExt cx="1447168" cy="1291791"/>
              </a:xfrm>
            </p:grpSpPr>
            <p:sp>
              <p:nvSpPr>
                <p:cNvPr id="48" name="Rectangle 47"/>
                <p:cNvSpPr/>
                <p:nvPr/>
              </p:nvSpPr>
              <p:spPr>
                <a:xfrm>
                  <a:off x="7566415" y="4147388"/>
                  <a:ext cx="1400322" cy="1291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7519569" y="4457424"/>
                  <a:ext cx="1242459" cy="830997"/>
                </a:xfrm>
                <a:prstGeom prst="rect">
                  <a:avLst/>
                </a:prstGeom>
                <a:noFill/>
              </p:spPr>
              <p:txBody>
                <a:bodyPr wrap="square" rtlCol="0">
                  <a:spAutoFit/>
                </a:bodyPr>
                <a:lstStyle/>
                <a:p>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European</a:t>
                  </a:r>
                </a:p>
                <a:p>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Blockchain</a:t>
                  </a:r>
                </a:p>
                <a:p>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Service </a:t>
                  </a:r>
                </a:p>
                <a:p>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Infrastructure</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grpSp>
          <p:sp>
            <p:nvSpPr>
              <p:cNvPr id="40" name="Forme libre 39"/>
              <p:cNvSpPr/>
              <p:nvPr/>
            </p:nvSpPr>
            <p:spPr>
              <a:xfrm rot="10800000">
                <a:off x="2274189" y="4142964"/>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libre 40"/>
              <p:cNvSpPr/>
              <p:nvPr/>
            </p:nvSpPr>
            <p:spPr>
              <a:xfrm rot="16200000">
                <a:off x="2794997" y="4557427"/>
                <a:ext cx="769965" cy="491143"/>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p:cNvGrpSpPr/>
              <p:nvPr/>
            </p:nvGrpSpPr>
            <p:grpSpPr>
              <a:xfrm>
                <a:off x="276843" y="1667104"/>
                <a:ext cx="1396537" cy="1291791"/>
                <a:chOff x="241583" y="2898309"/>
                <a:chExt cx="1396537" cy="1291791"/>
              </a:xfrm>
            </p:grpSpPr>
            <p:sp>
              <p:nvSpPr>
                <p:cNvPr id="46" name="Rectangle 45"/>
                <p:cNvSpPr/>
                <p:nvPr/>
              </p:nvSpPr>
              <p:spPr>
                <a:xfrm>
                  <a:off x="241583" y="2898309"/>
                  <a:ext cx="1396537" cy="1291791"/>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335656" y="3114085"/>
                  <a:ext cx="1242459" cy="584775"/>
                </a:xfrm>
                <a:prstGeom prst="rect">
                  <a:avLst/>
                </a:prstGeom>
                <a:solidFill>
                  <a:schemeClr val="bg1"/>
                </a:solidFill>
                <a:ln>
                  <a:noFill/>
                </a:ln>
              </p:spPr>
              <p:txBody>
                <a:bodyPr wrap="square" rtlCol="0">
                  <a:spAutoFit/>
                </a:bodyPr>
                <a:lstStyle/>
                <a:p>
                  <a:pPr algn="ctr"/>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messervices</a:t>
                  </a: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a:t>
                  </a:r>
                </a:p>
                <a:p>
                  <a:pPr algn="ctr"/>
                  <a:endParaRPr lang="fr-FR" sz="800" b="1" dirty="0" smtClean="0">
                    <a:solidFill>
                      <a:schemeClr val="accent5">
                        <a:lumMod val="60000"/>
                        <a:lumOff val="40000"/>
                      </a:schemeClr>
                    </a:solidFill>
                    <a:latin typeface="Arial" panose="020B0604020202020204" pitchFamily="34" charset="0"/>
                    <a:cs typeface="Arial" panose="020B0604020202020204" pitchFamily="34" charset="0"/>
                  </a:endParaRPr>
                </a:p>
                <a:p>
                  <a:pPr algn="ctr"/>
                  <a:r>
                    <a:rPr lang="fr-FR" sz="1200" b="1" dirty="0" err="1" smtClean="0">
                      <a:solidFill>
                        <a:schemeClr val="accent5">
                          <a:lumMod val="60000"/>
                          <a:lumOff val="40000"/>
                        </a:schemeClr>
                      </a:solidFill>
                      <a:latin typeface="Arial" panose="020B0604020202020204" pitchFamily="34" charset="0"/>
                      <a:cs typeface="Arial" panose="020B0604020202020204" pitchFamily="34" charset="0"/>
                    </a:rPr>
                    <a:t>etudiant.gouv</a:t>
                  </a:r>
                  <a:endParaRPr lang="fr-FR" sz="1200" b="1" dirty="0">
                    <a:solidFill>
                      <a:schemeClr val="accent5">
                        <a:lumMod val="60000"/>
                        <a:lumOff val="40000"/>
                      </a:schemeClr>
                    </a:solidFill>
                    <a:latin typeface="Arial" panose="020B0604020202020204" pitchFamily="34" charset="0"/>
                    <a:cs typeface="Arial" panose="020B0604020202020204" pitchFamily="34" charset="0"/>
                  </a:endParaRPr>
                </a:p>
              </p:txBody>
            </p:sp>
          </p:grpSp>
          <p:grpSp>
            <p:nvGrpSpPr>
              <p:cNvPr id="43" name="Groupe 42"/>
              <p:cNvGrpSpPr/>
              <p:nvPr/>
            </p:nvGrpSpPr>
            <p:grpSpPr>
              <a:xfrm>
                <a:off x="306725" y="3134122"/>
                <a:ext cx="1396537" cy="1291791"/>
                <a:chOff x="241583" y="2898309"/>
                <a:chExt cx="1396537" cy="1291791"/>
              </a:xfrm>
            </p:grpSpPr>
            <p:sp>
              <p:nvSpPr>
                <p:cNvPr id="44" name="Rectangle 43"/>
                <p:cNvSpPr/>
                <p:nvPr/>
              </p:nvSpPr>
              <p:spPr>
                <a:xfrm>
                  <a:off x="241583" y="2898309"/>
                  <a:ext cx="1396537" cy="1291791"/>
                </a:xfrm>
                <a:prstGeom prst="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313554" y="3155278"/>
                  <a:ext cx="1242459" cy="276999"/>
                </a:xfrm>
                <a:prstGeom prst="rect">
                  <a:avLst/>
                </a:prstGeom>
                <a:solidFill>
                  <a:schemeClr val="bg1"/>
                </a:solidFill>
                <a:ln>
                  <a:noFill/>
                </a:ln>
              </p:spPr>
              <p:txBody>
                <a:bodyPr wrap="square" rtlCol="0">
                  <a:spAutoFit/>
                </a:bodyPr>
                <a:lstStyle/>
                <a:p>
                  <a:pPr algn="ctr"/>
                  <a:r>
                    <a:rPr lang="fr-FR" sz="1200" b="1" dirty="0" smtClean="0">
                      <a:solidFill>
                        <a:schemeClr val="accent5">
                          <a:lumMod val="60000"/>
                          <a:lumOff val="40000"/>
                        </a:schemeClr>
                      </a:solidFill>
                      <a:latin typeface="Arial" panose="020B0604020202020204" pitchFamily="34" charset="0"/>
                      <a:cs typeface="Arial" panose="020B0604020202020204" pitchFamily="34" charset="0"/>
                    </a:rPr>
                    <a:t>SUPDATA</a:t>
                  </a:r>
                </a:p>
              </p:txBody>
            </p:sp>
          </p:grpSp>
        </p:grpSp>
        <p:grpSp>
          <p:nvGrpSpPr>
            <p:cNvPr id="25" name="Groupe 24"/>
            <p:cNvGrpSpPr/>
            <p:nvPr/>
          </p:nvGrpSpPr>
          <p:grpSpPr>
            <a:xfrm rot="21183703">
              <a:off x="3836190" y="3481661"/>
              <a:ext cx="1054839" cy="370300"/>
              <a:chOff x="4708096" y="5007790"/>
              <a:chExt cx="1124229" cy="639882"/>
            </a:xfrm>
            <a:solidFill>
              <a:schemeClr val="accent5">
                <a:lumMod val="75000"/>
              </a:schemeClr>
            </a:solidFill>
          </p:grpSpPr>
          <p:sp>
            <p:nvSpPr>
              <p:cNvPr id="30" name="Ellipse 29"/>
              <p:cNvSpPr/>
              <p:nvPr/>
            </p:nvSpPr>
            <p:spPr>
              <a:xfrm>
                <a:off x="4708096" y="5007790"/>
                <a:ext cx="1124229" cy="63988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4911807" y="5119542"/>
                <a:ext cx="807367" cy="356716"/>
              </a:xfrm>
              <a:prstGeom prst="rect">
                <a:avLst/>
              </a:prstGeom>
              <a:grpFill/>
            </p:spPr>
            <p:txBody>
              <a:bodyPr wrap="square" rtlCol="0">
                <a:spAutoFit/>
              </a:bodyPr>
              <a:lstStyle/>
              <a:p>
                <a:r>
                  <a:rPr lang="fr-FR" sz="1200" b="1" dirty="0">
                    <a:solidFill>
                      <a:schemeClr val="bg1"/>
                    </a:solidFill>
                    <a:latin typeface="Ink Free" panose="03080402000500000000" pitchFamily="66" charset="0"/>
                    <a:cs typeface="Arial" panose="020B0604020202020204" pitchFamily="34" charset="0"/>
                  </a:rPr>
                  <a:t>p</a:t>
                </a:r>
                <a:r>
                  <a:rPr lang="fr-FR" sz="1200" b="1" dirty="0" smtClean="0">
                    <a:solidFill>
                      <a:schemeClr val="bg1"/>
                    </a:solidFill>
                    <a:latin typeface="Ink Free" panose="03080402000500000000" pitchFamily="66" charset="0"/>
                    <a:cs typeface="Arial" panose="020B0604020202020204" pitchFamily="34" charset="0"/>
                  </a:rPr>
                  <a:t>artiel</a:t>
                </a:r>
                <a:endParaRPr lang="fr-FR" sz="1200" b="1" dirty="0">
                  <a:solidFill>
                    <a:schemeClr val="bg1"/>
                  </a:solidFill>
                  <a:latin typeface="Ink Free" panose="03080402000500000000" pitchFamily="66" charset="0"/>
                  <a:cs typeface="Arial" panose="020B0604020202020204" pitchFamily="34" charset="0"/>
                </a:endParaRPr>
              </a:p>
            </p:txBody>
          </p:sp>
        </p:grpSp>
        <p:sp>
          <p:nvSpPr>
            <p:cNvPr id="26" name="ZoneTexte 25"/>
            <p:cNvSpPr txBox="1"/>
            <p:nvPr/>
          </p:nvSpPr>
          <p:spPr>
            <a:xfrm>
              <a:off x="6694227" y="1918908"/>
              <a:ext cx="1188173" cy="892552"/>
            </a:xfrm>
            <a:prstGeom prst="rect">
              <a:avLst/>
            </a:prstGeom>
            <a:noFill/>
            <a:ln>
              <a:solidFill>
                <a:schemeClr val="bg1"/>
              </a:solidFill>
              <a:prstDash val="sysDot"/>
            </a:ln>
          </p:spPr>
          <p:txBody>
            <a:bodyPr wrap="square" rtlCol="0">
              <a:spAutoFit/>
            </a:bodyPr>
            <a:lstStyle/>
            <a:p>
              <a:pPr algn="ctr"/>
              <a:r>
                <a:rPr lang="fr-FR" sz="1400" b="1" dirty="0" smtClean="0">
                  <a:solidFill>
                    <a:schemeClr val="bg1"/>
                  </a:solidFill>
                  <a:latin typeface="Arial" panose="020B0604020202020204" pitchFamily="34" charset="0"/>
                  <a:cs typeface="Arial" panose="020B0604020202020204" pitchFamily="34" charset="0"/>
                </a:rPr>
                <a:t>ERASMUS WITHOUT PAPER</a:t>
              </a:r>
            </a:p>
            <a:p>
              <a:endParaRPr lang="fr-FR" sz="1000" b="1" dirty="0">
                <a:solidFill>
                  <a:schemeClr val="bg1"/>
                </a:solidFill>
                <a:latin typeface="Arial" panose="020B0604020202020204" pitchFamily="34" charset="0"/>
                <a:cs typeface="Arial" panose="020B0604020202020204" pitchFamily="34" charset="0"/>
              </a:endParaRPr>
            </a:p>
          </p:txBody>
        </p:sp>
        <p:sp>
          <p:nvSpPr>
            <p:cNvPr id="27" name="ZoneTexte 26"/>
            <p:cNvSpPr txBox="1"/>
            <p:nvPr/>
          </p:nvSpPr>
          <p:spPr>
            <a:xfrm>
              <a:off x="5206849" y="1759191"/>
              <a:ext cx="1617032" cy="1107996"/>
            </a:xfrm>
            <a:prstGeom prst="rect">
              <a:avLst/>
            </a:prstGeom>
            <a:noFill/>
            <a:ln>
              <a:solidFill>
                <a:schemeClr val="bg1"/>
              </a:solidFill>
              <a:prstDash val="sysDot"/>
            </a:ln>
          </p:spPr>
          <p:txBody>
            <a:bodyPr wrap="square" rtlCol="0">
              <a:spAutoFit/>
            </a:bodyPr>
            <a:lstStyle/>
            <a:p>
              <a:pPr algn="ctr"/>
              <a:endParaRPr lang="fr-FR" sz="1000" b="1" dirty="0" smtClean="0">
                <a:solidFill>
                  <a:schemeClr val="bg1"/>
                </a:solidFill>
                <a:latin typeface="Arial" panose="020B0604020202020204" pitchFamily="34" charset="0"/>
                <a:cs typeface="Arial" panose="020B0604020202020204" pitchFamily="34" charset="0"/>
              </a:endParaRPr>
            </a:p>
            <a:p>
              <a:pPr algn="ctr"/>
              <a:r>
                <a:rPr lang="fr-FR" sz="1400" b="1" dirty="0" smtClean="0">
                  <a:solidFill>
                    <a:schemeClr val="bg1"/>
                  </a:solidFill>
                  <a:latin typeface="Arial" panose="020B0604020202020204" pitchFamily="34" charset="0"/>
                  <a:cs typeface="Arial" panose="020B0604020202020204" pitchFamily="34" charset="0"/>
                </a:rPr>
                <a:t>CARTE </a:t>
              </a:r>
            </a:p>
            <a:p>
              <a:pPr algn="ctr"/>
              <a:r>
                <a:rPr lang="fr-FR" sz="1400" b="1" dirty="0" smtClean="0">
                  <a:solidFill>
                    <a:schemeClr val="bg1"/>
                  </a:solidFill>
                  <a:latin typeface="Arial" panose="020B0604020202020204" pitchFamily="34" charset="0"/>
                  <a:cs typeface="Arial" panose="020B0604020202020204" pitchFamily="34" charset="0"/>
                </a:rPr>
                <a:t>ETUDIANTE</a:t>
              </a:r>
            </a:p>
            <a:p>
              <a:pPr algn="ctr"/>
              <a:r>
                <a:rPr lang="fr-FR" sz="1400" b="1" dirty="0" smtClean="0">
                  <a:solidFill>
                    <a:schemeClr val="bg1"/>
                  </a:solidFill>
                  <a:latin typeface="Arial" panose="020B0604020202020204" pitchFamily="34" charset="0"/>
                  <a:cs typeface="Arial" panose="020B0604020202020204" pitchFamily="34" charset="0"/>
                </a:rPr>
                <a:t>EUROPENNE</a:t>
              </a:r>
            </a:p>
            <a:p>
              <a:pPr algn="ctr"/>
              <a:endParaRPr lang="fr-FR" sz="1400" b="1" dirty="0">
                <a:solidFill>
                  <a:schemeClr val="bg1"/>
                </a:solidFill>
                <a:latin typeface="Arial" panose="020B0604020202020204" pitchFamily="34" charset="0"/>
                <a:cs typeface="Arial" panose="020B0604020202020204" pitchFamily="34" charset="0"/>
              </a:endParaRPr>
            </a:p>
          </p:txBody>
        </p:sp>
        <p:sp>
          <p:nvSpPr>
            <p:cNvPr id="28" name="Cylindre 27"/>
            <p:cNvSpPr/>
            <p:nvPr/>
          </p:nvSpPr>
          <p:spPr>
            <a:xfrm>
              <a:off x="8119350" y="3489547"/>
              <a:ext cx="178035" cy="1040560"/>
            </a:xfrm>
            <a:prstGeom prst="can">
              <a:avLst/>
            </a:prstGeom>
            <a:solidFill>
              <a:schemeClr val="accent5">
                <a:lumMod val="75000"/>
              </a:schemeClr>
            </a:solid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orme libre 28"/>
            <p:cNvSpPr/>
            <p:nvPr/>
          </p:nvSpPr>
          <p:spPr>
            <a:xfrm rot="16200000">
              <a:off x="2805317" y="2049579"/>
              <a:ext cx="769965" cy="392081"/>
            </a:xfrm>
            <a:custGeom>
              <a:avLst/>
              <a:gdLst>
                <a:gd name="connsiteX0" fmla="*/ 278477 w 556954"/>
                <a:gd name="connsiteY0" fmla="*/ 0 h 764771"/>
                <a:gd name="connsiteX1" fmla="*/ 556954 w 556954"/>
                <a:gd name="connsiteY1" fmla="*/ 282633 h 764771"/>
                <a:gd name="connsiteX2" fmla="*/ 475390 w 556954"/>
                <a:gd name="connsiteY2" fmla="*/ 482485 h 764771"/>
                <a:gd name="connsiteX3" fmla="*/ 411479 w 556954"/>
                <a:gd name="connsiteY3" fmla="*/ 526218 h 764771"/>
                <a:gd name="connsiteX4" fmla="*/ 411479 w 556954"/>
                <a:gd name="connsiteY4" fmla="*/ 764771 h 764771"/>
                <a:gd name="connsiteX5" fmla="*/ 145472 w 556954"/>
                <a:gd name="connsiteY5" fmla="*/ 764771 h 764771"/>
                <a:gd name="connsiteX6" fmla="*/ 145472 w 556954"/>
                <a:gd name="connsiteY6" fmla="*/ 526216 h 764771"/>
                <a:gd name="connsiteX7" fmla="*/ 81564 w 556954"/>
                <a:gd name="connsiteY7" fmla="*/ 482485 h 764771"/>
                <a:gd name="connsiteX8" fmla="*/ 0 w 556954"/>
                <a:gd name="connsiteY8" fmla="*/ 282633 h 764771"/>
                <a:gd name="connsiteX9" fmla="*/ 278477 w 556954"/>
                <a:gd name="connsiteY9" fmla="*/ 0 h 7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6954" h="764771">
                  <a:moveTo>
                    <a:pt x="278477" y="0"/>
                  </a:moveTo>
                  <a:cubicBezTo>
                    <a:pt x="432276" y="0"/>
                    <a:pt x="556954" y="126539"/>
                    <a:pt x="556954" y="282633"/>
                  </a:cubicBezTo>
                  <a:cubicBezTo>
                    <a:pt x="556954" y="360680"/>
                    <a:pt x="525785" y="431338"/>
                    <a:pt x="475390" y="482485"/>
                  </a:cubicBezTo>
                  <a:lnTo>
                    <a:pt x="411479" y="526218"/>
                  </a:lnTo>
                  <a:lnTo>
                    <a:pt x="411479" y="764771"/>
                  </a:lnTo>
                  <a:lnTo>
                    <a:pt x="145472" y="764771"/>
                  </a:lnTo>
                  <a:lnTo>
                    <a:pt x="145472" y="526216"/>
                  </a:lnTo>
                  <a:lnTo>
                    <a:pt x="81564" y="482485"/>
                  </a:lnTo>
                  <a:cubicBezTo>
                    <a:pt x="31169" y="431338"/>
                    <a:pt x="0" y="360680"/>
                    <a:pt x="0" y="282633"/>
                  </a:cubicBezTo>
                  <a:cubicBezTo>
                    <a:pt x="0" y="126539"/>
                    <a:pt x="124678" y="0"/>
                    <a:pt x="278477"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7" name="Ellipse 86"/>
          <p:cNvSpPr/>
          <p:nvPr/>
        </p:nvSpPr>
        <p:spPr>
          <a:xfrm rot="21066615">
            <a:off x="4223650" y="1936868"/>
            <a:ext cx="6935278" cy="2631044"/>
          </a:xfrm>
          <a:prstGeom prst="ellipse">
            <a:avLst/>
          </a:prstGeom>
          <a:noFill/>
          <a:ln w="38100">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4423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ZoneTexte 67"/>
          <p:cNvSpPr txBox="1"/>
          <p:nvPr/>
        </p:nvSpPr>
        <p:spPr>
          <a:xfrm>
            <a:off x="1876903" y="1486059"/>
            <a:ext cx="8382564" cy="2616101"/>
          </a:xfrm>
          <a:prstGeom prst="rect">
            <a:avLst/>
          </a:prstGeom>
          <a:solidFill>
            <a:schemeClr val="accent5">
              <a:lumMod val="75000"/>
            </a:schemeClr>
          </a:solidFill>
          <a:ln>
            <a:solidFill>
              <a:srgbClr val="002060"/>
            </a:solidFill>
          </a:ln>
        </p:spPr>
        <p:txBody>
          <a:bodyPr wrap="square" rtlCol="0">
            <a:spAutoFit/>
          </a:bodyPr>
          <a:lstStyle/>
          <a:p>
            <a:pPr algn="ctr"/>
            <a:endParaRPr lang="fr-FR" sz="4000" dirty="0" smtClean="0">
              <a:latin typeface="Arial Black" panose="020B0A04020102020204" pitchFamily="34" charset="0"/>
            </a:endParaRPr>
          </a:p>
          <a:p>
            <a:pPr algn="ctr"/>
            <a:r>
              <a:rPr lang="fr-FR" sz="4000" dirty="0" smtClean="0">
                <a:solidFill>
                  <a:schemeClr val="bg1"/>
                </a:solidFill>
                <a:latin typeface="Arial Black" panose="020B0A04020102020204" pitchFamily="34" charset="0"/>
              </a:rPr>
              <a:t>Initiative </a:t>
            </a:r>
          </a:p>
          <a:p>
            <a:pPr algn="ctr"/>
            <a:r>
              <a:rPr lang="fr-FR" sz="4000" dirty="0" smtClean="0">
                <a:solidFill>
                  <a:schemeClr val="bg1"/>
                </a:solidFill>
                <a:latin typeface="Arial Black" panose="020B0A04020102020204" pitchFamily="34" charset="0"/>
              </a:rPr>
              <a:t>Carte Etudiante Européenne</a:t>
            </a:r>
          </a:p>
          <a:p>
            <a:pPr algn="ctr"/>
            <a:endParaRPr lang="fr-FR" sz="4000" dirty="0">
              <a:latin typeface="Arial Black" panose="020B0A040201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323" y="6105143"/>
            <a:ext cx="1714060" cy="571354"/>
          </a:xfrm>
          <a:prstGeom prst="rect">
            <a:avLst/>
          </a:prstGeom>
        </p:spPr>
      </p:pic>
    </p:spTree>
    <p:extLst>
      <p:ext uri="{BB962C8B-B14F-4D97-AF65-F5344CB8AC3E}">
        <p14:creationId xmlns:p14="http://schemas.microsoft.com/office/powerpoint/2010/main" val="5994152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ésultat de recherche d'images pour &quot;feuille&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r="7020" b="9549"/>
          <a:stretch/>
        </p:blipFill>
        <p:spPr bwMode="auto">
          <a:xfrm rot="6736994">
            <a:off x="9035681" y="484142"/>
            <a:ext cx="2868223" cy="25470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574947" y="127770"/>
            <a:ext cx="5635487" cy="3086101"/>
            <a:chOff x="574947" y="127770"/>
            <a:chExt cx="5635487" cy="3086101"/>
          </a:xfrm>
        </p:grpSpPr>
        <p:pic>
          <p:nvPicPr>
            <p:cNvPr id="2052" name="Picture 4" descr="Résultat de recherche d'images pour &quot;submergé papier administratif&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059" y="127770"/>
              <a:ext cx="1476375"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ésultat de recherche d'images pour &quot;argen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47" y="842746"/>
              <a:ext cx="3362325" cy="13620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e 1"/>
          <p:cNvGrpSpPr/>
          <p:nvPr/>
        </p:nvGrpSpPr>
        <p:grpSpPr>
          <a:xfrm>
            <a:off x="209433" y="177266"/>
            <a:ext cx="8315488" cy="6218238"/>
            <a:chOff x="209433" y="177266"/>
            <a:chExt cx="8315488" cy="6218238"/>
          </a:xfrm>
        </p:grpSpPr>
        <p:pic>
          <p:nvPicPr>
            <p:cNvPr id="2060" name="Picture 12" descr="Résultat de recherche d'images pour &quot;petits et grand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46" y="177266"/>
              <a:ext cx="18192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09433" y="3213871"/>
              <a:ext cx="5473530" cy="31816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grpSp>
        <p:nvGrpSpPr>
          <p:cNvPr id="5" name="Groupe 4"/>
          <p:cNvGrpSpPr/>
          <p:nvPr/>
        </p:nvGrpSpPr>
        <p:grpSpPr>
          <a:xfrm>
            <a:off x="0" y="1793693"/>
            <a:ext cx="11821886" cy="5064307"/>
            <a:chOff x="-4014" y="1793693"/>
            <a:chExt cx="11602691" cy="5064307"/>
          </a:xfrm>
        </p:grpSpPr>
        <p:pic>
          <p:nvPicPr>
            <p:cNvPr id="14" name="Picture 14" descr="Résultat de recherche d'images pour &quot;plateforme de services&quot;"/>
            <p:cNvPicPr>
              <a:picLocks noChangeAspect="1" noChangeArrowheads="1"/>
            </p:cNvPicPr>
            <p:nvPr/>
          </p:nvPicPr>
          <p:blipFill rotWithShape="1">
            <a:blip r:embed="rId9">
              <a:extLst>
                <a:ext uri="{28A0092B-C50C-407E-A947-70E740481C1C}">
                  <a14:useLocalDpi xmlns:a14="http://schemas.microsoft.com/office/drawing/2010/main" val="0"/>
                </a:ext>
              </a:extLst>
            </a:blip>
            <a:srcRect l="5514" t="8251" r="5137" b="8627"/>
            <a:stretch/>
          </p:blipFill>
          <p:spPr bwMode="auto">
            <a:xfrm>
              <a:off x="5896491" y="3146602"/>
              <a:ext cx="5702186" cy="37113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Résultat de recherche d'images pour &quot;étudiant avec un smartphone&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4" y="1793693"/>
              <a:ext cx="5353551" cy="50643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89908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ZoneTexte 67"/>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2044" y="5699906"/>
            <a:ext cx="1714060" cy="577988"/>
          </a:xfrm>
          <a:prstGeom prst="rect">
            <a:avLst/>
          </a:prstGeom>
        </p:spPr>
      </p:pic>
      <p:grpSp>
        <p:nvGrpSpPr>
          <p:cNvPr id="7" name="Groupe 6"/>
          <p:cNvGrpSpPr/>
          <p:nvPr/>
        </p:nvGrpSpPr>
        <p:grpSpPr>
          <a:xfrm>
            <a:off x="8295260" y="1597024"/>
            <a:ext cx="3000817" cy="2720455"/>
            <a:chOff x="693123" y="1244645"/>
            <a:chExt cx="1867988" cy="1750423"/>
          </a:xfrm>
          <a:solidFill>
            <a:schemeClr val="bg1"/>
          </a:solidFill>
        </p:grpSpPr>
        <p:sp>
          <p:nvSpPr>
            <p:cNvPr id="4" name="Cube 3"/>
            <p:cNvSpPr/>
            <p:nvPr/>
          </p:nvSpPr>
          <p:spPr>
            <a:xfrm>
              <a:off x="693123" y="1244645"/>
              <a:ext cx="1867988" cy="1750423"/>
            </a:xfrm>
            <a:prstGeom prst="cube">
              <a:avLst/>
            </a:prstGeom>
            <a:grpFill/>
            <a:ln>
              <a:solidFill>
                <a:srgbClr val="435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33020" y="1942836"/>
              <a:ext cx="1388245" cy="653508"/>
            </a:xfrm>
            <a:prstGeom prst="rect">
              <a:avLst/>
            </a:prstGeom>
            <a:grpFill/>
          </p:spPr>
          <p:txBody>
            <a:bodyPr wrap="square" rtlCol="0">
              <a:spAutoFit/>
            </a:bodyPr>
            <a:lstStyle/>
            <a:p>
              <a:pPr algn="ctr"/>
              <a:r>
                <a:rPr lang="fr-FR" b="1" dirty="0" smtClean="0">
                  <a:solidFill>
                    <a:srgbClr val="435ABD"/>
                  </a:solidFill>
                  <a:latin typeface="Arial" panose="020B0604020202020204" pitchFamily="34" charset="0"/>
                  <a:cs typeface="Arial" panose="020B0604020202020204" pitchFamily="34" charset="0"/>
                </a:rPr>
                <a:t>    </a:t>
              </a:r>
              <a:r>
                <a:rPr lang="fr-FR" sz="2000" b="1" dirty="0" smtClean="0">
                  <a:solidFill>
                    <a:srgbClr val="435ABD"/>
                  </a:solidFill>
                  <a:latin typeface="Arial" panose="020B0604020202020204" pitchFamily="34" charset="0"/>
                  <a:cs typeface="Arial" panose="020B0604020202020204" pitchFamily="34" charset="0"/>
                </a:rPr>
                <a:t>Une Europe adaptée à l’ère numérique</a:t>
              </a:r>
              <a:endParaRPr lang="fr-FR" sz="2000" b="1" dirty="0">
                <a:solidFill>
                  <a:srgbClr val="435ABD"/>
                </a:solidFill>
                <a:latin typeface="Arial" panose="020B0604020202020204" pitchFamily="34" charset="0"/>
                <a:cs typeface="Arial" panose="020B0604020202020204" pitchFamily="34" charset="0"/>
              </a:endParaRPr>
            </a:p>
          </p:txBody>
        </p:sp>
      </p:grpSp>
      <p:grpSp>
        <p:nvGrpSpPr>
          <p:cNvPr id="3" name="Groupe 2"/>
          <p:cNvGrpSpPr/>
          <p:nvPr/>
        </p:nvGrpSpPr>
        <p:grpSpPr>
          <a:xfrm>
            <a:off x="2880095" y="2544768"/>
            <a:ext cx="1972299" cy="1790400"/>
            <a:chOff x="1271095" y="2427013"/>
            <a:chExt cx="1685073" cy="1427808"/>
          </a:xfrm>
        </p:grpSpPr>
        <p:sp>
          <p:nvSpPr>
            <p:cNvPr id="15" name="Cube 14"/>
            <p:cNvSpPr/>
            <p:nvPr/>
          </p:nvSpPr>
          <p:spPr>
            <a:xfrm>
              <a:off x="1271095" y="2427013"/>
              <a:ext cx="1685073" cy="1427808"/>
            </a:xfrm>
            <a:prstGeom prst="cube">
              <a:avLst/>
            </a:prstGeom>
            <a:solidFill>
              <a:schemeClr val="bg1"/>
            </a:solidFill>
            <a:ln>
              <a:solidFill>
                <a:srgbClr val="435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339033" y="2902437"/>
              <a:ext cx="1154806" cy="615553"/>
            </a:xfrm>
            <a:prstGeom prst="rect">
              <a:avLst/>
            </a:prstGeom>
            <a:solidFill>
              <a:schemeClr val="bg1"/>
            </a:solidFill>
          </p:spPr>
          <p:txBody>
            <a:bodyPr wrap="square" rtlCol="0">
              <a:spAutoFit/>
            </a:bodyPr>
            <a:lstStyle/>
            <a:p>
              <a:pPr algn="ctr"/>
              <a:r>
                <a:rPr lang="fr-FR" sz="1600" b="1" dirty="0" smtClean="0">
                  <a:solidFill>
                    <a:srgbClr val="435ABD"/>
                  </a:solidFill>
                  <a:latin typeface="Arial" panose="020B0604020202020204" pitchFamily="34" charset="0"/>
                  <a:cs typeface="Arial" panose="020B0604020202020204" pitchFamily="34" charset="0"/>
                </a:rPr>
                <a:t>Erasmus</a:t>
              </a:r>
              <a:r>
                <a:rPr lang="fr-FR" b="1" dirty="0" smtClean="0">
                  <a:solidFill>
                    <a:srgbClr val="435ABD"/>
                  </a:solidFill>
                  <a:latin typeface="Arial" panose="020B0604020202020204" pitchFamily="34" charset="0"/>
                  <a:cs typeface="Arial" panose="020B0604020202020204" pitchFamily="34" charset="0"/>
                </a:rPr>
                <a:t> </a:t>
              </a:r>
            </a:p>
            <a:p>
              <a:pPr algn="ctr"/>
              <a:r>
                <a:rPr lang="fr-FR" sz="1600" b="1" dirty="0" smtClean="0">
                  <a:solidFill>
                    <a:srgbClr val="435ABD"/>
                  </a:solidFill>
                  <a:latin typeface="Arial" panose="020B0604020202020204" pitchFamily="34" charset="0"/>
                  <a:cs typeface="Arial" panose="020B0604020202020204" pitchFamily="34" charset="0"/>
                </a:rPr>
                <a:t>2021-2027</a:t>
              </a:r>
              <a:endParaRPr lang="fr-FR" sz="1600" b="1" dirty="0">
                <a:solidFill>
                  <a:srgbClr val="435ABD"/>
                </a:solidFill>
                <a:latin typeface="Arial" panose="020B0604020202020204" pitchFamily="34" charset="0"/>
                <a:cs typeface="Arial" panose="020B0604020202020204" pitchFamily="34" charset="0"/>
              </a:endParaRPr>
            </a:p>
          </p:txBody>
        </p:sp>
      </p:grpSp>
      <p:grpSp>
        <p:nvGrpSpPr>
          <p:cNvPr id="32" name="Groupe 31"/>
          <p:cNvGrpSpPr/>
          <p:nvPr/>
        </p:nvGrpSpPr>
        <p:grpSpPr>
          <a:xfrm>
            <a:off x="5276053" y="2152891"/>
            <a:ext cx="2478072" cy="2182277"/>
            <a:chOff x="693123" y="1244645"/>
            <a:chExt cx="1867988" cy="1750423"/>
          </a:xfrm>
        </p:grpSpPr>
        <p:sp>
          <p:nvSpPr>
            <p:cNvPr id="33" name="Cube 32"/>
            <p:cNvSpPr/>
            <p:nvPr/>
          </p:nvSpPr>
          <p:spPr>
            <a:xfrm>
              <a:off x="693123" y="1244645"/>
              <a:ext cx="1867988" cy="1750423"/>
            </a:xfrm>
            <a:prstGeom prst="cube">
              <a:avLst/>
            </a:prstGeom>
            <a:solidFill>
              <a:schemeClr val="bg1"/>
            </a:solidFill>
            <a:ln>
              <a:solidFill>
                <a:srgbClr val="435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764755" y="1855407"/>
              <a:ext cx="1331620" cy="775593"/>
            </a:xfrm>
            <a:prstGeom prst="rect">
              <a:avLst/>
            </a:prstGeom>
            <a:noFill/>
          </p:spPr>
          <p:txBody>
            <a:bodyPr wrap="square" rtlCol="0">
              <a:spAutoFit/>
            </a:bodyPr>
            <a:lstStyle/>
            <a:p>
              <a:pPr algn="ctr"/>
              <a:r>
                <a:rPr lang="fr-FR" b="1" dirty="0" smtClean="0">
                  <a:solidFill>
                    <a:srgbClr val="435ABD"/>
                  </a:solidFill>
                  <a:latin typeface="Arial" panose="020B0604020202020204" pitchFamily="34" charset="0"/>
                  <a:cs typeface="Arial" panose="020B0604020202020204" pitchFamily="34" charset="0"/>
                </a:rPr>
                <a:t>Espace Européen </a:t>
              </a:r>
            </a:p>
            <a:p>
              <a:pPr algn="ctr"/>
              <a:r>
                <a:rPr lang="fr-FR" b="1" dirty="0" smtClean="0">
                  <a:solidFill>
                    <a:srgbClr val="435ABD"/>
                  </a:solidFill>
                  <a:latin typeface="Arial" panose="020B0604020202020204" pitchFamily="34" charset="0"/>
                  <a:cs typeface="Arial" panose="020B0604020202020204" pitchFamily="34" charset="0"/>
                </a:rPr>
                <a:t>Education</a:t>
              </a:r>
              <a:endParaRPr lang="fr-FR" b="1" dirty="0">
                <a:solidFill>
                  <a:srgbClr val="435ABD"/>
                </a:solidFill>
                <a:latin typeface="Arial" panose="020B0604020202020204" pitchFamily="34" charset="0"/>
                <a:cs typeface="Arial" panose="020B0604020202020204" pitchFamily="34" charset="0"/>
              </a:endParaRPr>
            </a:p>
          </p:txBody>
        </p:sp>
      </p:grpSp>
      <p:grpSp>
        <p:nvGrpSpPr>
          <p:cNvPr id="12" name="Groupe 11"/>
          <p:cNvGrpSpPr/>
          <p:nvPr/>
        </p:nvGrpSpPr>
        <p:grpSpPr>
          <a:xfrm>
            <a:off x="822913" y="3011553"/>
            <a:ext cx="1654366" cy="1323615"/>
            <a:chOff x="822913" y="3011553"/>
            <a:chExt cx="1654366" cy="1323615"/>
          </a:xfrm>
        </p:grpSpPr>
        <p:sp>
          <p:nvSpPr>
            <p:cNvPr id="14" name="Cube 13"/>
            <p:cNvSpPr/>
            <p:nvPr/>
          </p:nvSpPr>
          <p:spPr>
            <a:xfrm>
              <a:off x="822913" y="3011553"/>
              <a:ext cx="1654366" cy="1323615"/>
            </a:xfrm>
            <a:prstGeom prst="cube">
              <a:avLst/>
            </a:prstGeom>
            <a:solidFill>
              <a:schemeClr val="bg1"/>
            </a:solidFill>
            <a:ln>
              <a:solidFill>
                <a:srgbClr val="435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70460" y="3381061"/>
              <a:ext cx="1251549" cy="954107"/>
            </a:xfrm>
            <a:prstGeom prst="rect">
              <a:avLst/>
            </a:prstGeom>
            <a:solidFill>
              <a:schemeClr val="bg1"/>
            </a:solidFill>
          </p:spPr>
          <p:txBody>
            <a:bodyPr wrap="square" rtlCol="0">
              <a:spAutoFit/>
            </a:bodyPr>
            <a:lstStyle/>
            <a:p>
              <a:pPr algn="ctr"/>
              <a:r>
                <a:rPr lang="fr-FR" sz="1400" b="1" dirty="0" smtClean="0">
                  <a:solidFill>
                    <a:srgbClr val="435ABD"/>
                  </a:solidFill>
                  <a:latin typeface="Arial" panose="020B0604020202020204" pitchFamily="34" charset="0"/>
                  <a:cs typeface="Arial" panose="020B0604020202020204" pitchFamily="34" charset="0"/>
                </a:rPr>
                <a:t>Initiative </a:t>
              </a:r>
            </a:p>
            <a:p>
              <a:pPr algn="ctr"/>
              <a:r>
                <a:rPr lang="fr-FR" sz="1400" b="1" dirty="0" smtClean="0">
                  <a:solidFill>
                    <a:srgbClr val="435ABD"/>
                  </a:solidFill>
                  <a:latin typeface="Arial" panose="020B0604020202020204" pitchFamily="34" charset="0"/>
                  <a:cs typeface="Arial" panose="020B0604020202020204" pitchFamily="34" charset="0"/>
                </a:rPr>
                <a:t>Carte Etudiante Européenne</a:t>
              </a:r>
              <a:endParaRPr lang="fr-FR" sz="1400" b="1" dirty="0">
                <a:solidFill>
                  <a:srgbClr val="435ABD"/>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17573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age 4"/>
          <p:cNvSpPr/>
          <p:nvPr/>
        </p:nvSpPr>
        <p:spPr>
          <a:xfrm rot="8194430">
            <a:off x="3301265" y="1403659"/>
            <a:ext cx="1500359" cy="760789"/>
          </a:xfrm>
          <a:prstGeom prst="bentArrow">
            <a:avLst/>
          </a:prstGeom>
          <a:noFill/>
          <a:ln w="28575">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8" name="Virage 7"/>
          <p:cNvSpPr/>
          <p:nvPr/>
        </p:nvSpPr>
        <p:spPr>
          <a:xfrm rot="13405570" flipH="1">
            <a:off x="6969736" y="1403659"/>
            <a:ext cx="1500359" cy="760789"/>
          </a:xfrm>
          <a:prstGeom prst="bentArrow">
            <a:avLst/>
          </a:prstGeom>
          <a:noFill/>
          <a:ln w="28575">
            <a:solidFill>
              <a:srgbClr val="C00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188602" y="2380007"/>
            <a:ext cx="5719156" cy="769441"/>
          </a:xfrm>
          <a:prstGeom prst="rect">
            <a:avLst/>
          </a:prstGeom>
          <a:noFill/>
        </p:spPr>
        <p:txBody>
          <a:bodyPr wrap="square" rtlCol="0">
            <a:spAutoFit/>
          </a:bodyPr>
          <a:lstStyle/>
          <a:p>
            <a:pPr algn="ctr"/>
            <a:r>
              <a:rPr lang="fr-FR" sz="2400" b="1" dirty="0" smtClean="0">
                <a:solidFill>
                  <a:schemeClr val="accent5">
                    <a:lumMod val="75000"/>
                  </a:schemeClr>
                </a:solidFill>
                <a:latin typeface="Arial" panose="020B0604020202020204" pitchFamily="34" charset="0"/>
                <a:cs typeface="Arial" panose="020B0604020202020204" pitchFamily="34" charset="0"/>
              </a:rPr>
              <a:t>Alléger</a:t>
            </a:r>
            <a:r>
              <a:rPr lang="fr-FR" sz="2000" dirty="0" smtClean="0">
                <a:solidFill>
                  <a:srgbClr val="002060"/>
                </a:solidFill>
                <a:latin typeface="Arial" panose="020B0604020202020204" pitchFamily="34" charset="0"/>
                <a:cs typeface="Arial" panose="020B0604020202020204" pitchFamily="34" charset="0"/>
              </a:rPr>
              <a:t> </a:t>
            </a:r>
          </a:p>
          <a:p>
            <a:pPr algn="ctr"/>
            <a:r>
              <a:rPr lang="fr-FR" sz="2000" dirty="0" smtClean="0">
                <a:solidFill>
                  <a:schemeClr val="accent5">
                    <a:lumMod val="75000"/>
                  </a:schemeClr>
                </a:solidFill>
                <a:latin typeface="Arial" panose="020B0604020202020204" pitchFamily="34" charset="0"/>
                <a:cs typeface="Arial" panose="020B0604020202020204" pitchFamily="34" charset="0"/>
              </a:rPr>
              <a:t>la charge de gestion des établissements </a:t>
            </a:r>
            <a:endParaRPr lang="fr-FR" sz="2000" dirty="0">
              <a:solidFill>
                <a:schemeClr val="accent5">
                  <a:lumMod val="75000"/>
                </a:schemeClr>
              </a:solidFill>
              <a:latin typeface="Arial" panose="020B0604020202020204" pitchFamily="34" charset="0"/>
              <a:cs typeface="Arial" panose="020B0604020202020204" pitchFamily="34" charset="0"/>
            </a:endParaRPr>
          </a:p>
        </p:txBody>
      </p:sp>
      <p:sp>
        <p:nvSpPr>
          <p:cNvPr id="10" name="ZoneTexte 9"/>
          <p:cNvSpPr txBox="1"/>
          <p:nvPr/>
        </p:nvSpPr>
        <p:spPr>
          <a:xfrm>
            <a:off x="7719916" y="2339205"/>
            <a:ext cx="3167150" cy="769441"/>
          </a:xfrm>
          <a:prstGeom prst="rect">
            <a:avLst/>
          </a:prstGeom>
          <a:noFill/>
        </p:spPr>
        <p:txBody>
          <a:bodyPr wrap="square" rtlCol="0">
            <a:spAutoFit/>
          </a:bodyPr>
          <a:lstStyle/>
          <a:p>
            <a:pPr algn="ctr"/>
            <a:r>
              <a:rPr lang="fr-FR" sz="2400" b="1" dirty="0" smtClean="0">
                <a:solidFill>
                  <a:schemeClr val="accent5">
                    <a:lumMod val="75000"/>
                  </a:schemeClr>
                </a:solidFill>
                <a:latin typeface="Arial" panose="020B0604020202020204" pitchFamily="34" charset="0"/>
                <a:cs typeface="Arial" panose="020B0604020202020204" pitchFamily="34" charset="0"/>
              </a:rPr>
              <a:t>Simplifier </a:t>
            </a:r>
          </a:p>
          <a:p>
            <a:pPr algn="ctr"/>
            <a:r>
              <a:rPr lang="fr-FR" sz="2000" dirty="0" smtClean="0">
                <a:solidFill>
                  <a:schemeClr val="accent5">
                    <a:lumMod val="75000"/>
                  </a:schemeClr>
                </a:solidFill>
                <a:latin typeface="Arial" panose="020B0604020202020204" pitchFamily="34" charset="0"/>
                <a:cs typeface="Arial" panose="020B0604020202020204" pitchFamily="34" charset="0"/>
              </a:rPr>
              <a:t>la vie des étudiants</a:t>
            </a:r>
            <a:endParaRPr lang="fr-FR" sz="2000" dirty="0">
              <a:solidFill>
                <a:schemeClr val="accent5">
                  <a:lumMod val="75000"/>
                </a:schemeClr>
              </a:solidFill>
              <a:latin typeface="Arial" panose="020B0604020202020204" pitchFamily="34" charset="0"/>
              <a:cs typeface="Arial" panose="020B0604020202020204" pitchFamily="34" charset="0"/>
            </a:endParaRPr>
          </a:p>
        </p:txBody>
      </p:sp>
      <p:sp>
        <p:nvSpPr>
          <p:cNvPr id="14" name="ZoneTexte 13"/>
          <p:cNvSpPr txBox="1"/>
          <p:nvPr/>
        </p:nvSpPr>
        <p:spPr>
          <a:xfrm>
            <a:off x="188602" y="4061696"/>
            <a:ext cx="5798130" cy="646331"/>
          </a:xfrm>
          <a:prstGeom prst="rect">
            <a:avLst/>
          </a:prstGeom>
          <a:noFill/>
        </p:spPr>
        <p:txBody>
          <a:bodyPr wrap="square" rtlCol="0">
            <a:spAutoFit/>
          </a:bodyPr>
          <a:lstStyle/>
          <a:p>
            <a:r>
              <a:rPr lang="fr-FR"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dirty="0" smtClean="0">
                <a:latin typeface="Arial" panose="020B0604020202020204" pitchFamily="34" charset="0"/>
                <a:cs typeface="Arial" panose="020B0604020202020204" pitchFamily="34" charset="0"/>
                <a:sym typeface="Wingdings" panose="05000000000000000000" pitchFamily="2" charset="2"/>
              </a:rPr>
              <a:t> </a:t>
            </a:r>
            <a:r>
              <a:rPr lang="fr-FR" dirty="0" smtClean="0">
                <a:solidFill>
                  <a:schemeClr val="accent5">
                    <a:lumMod val="75000"/>
                  </a:schemeClr>
                </a:solidFill>
                <a:latin typeface="Arial" panose="020B0604020202020204" pitchFamily="34" charset="0"/>
                <a:cs typeface="Arial" panose="020B0604020202020204" pitchFamily="34" charset="0"/>
              </a:rPr>
              <a:t>Automatiser les tâches de gestion administrative de la mobilité étudiante (-29% en moyenne)</a:t>
            </a:r>
            <a:endParaRPr lang="fr-FR" dirty="0">
              <a:solidFill>
                <a:schemeClr val="accent5">
                  <a:lumMod val="75000"/>
                </a:schemeClr>
              </a:solidFill>
              <a:latin typeface="Arial" panose="020B0604020202020204" pitchFamily="34" charset="0"/>
              <a:cs typeface="Arial" panose="020B0604020202020204" pitchFamily="34" charset="0"/>
            </a:endParaRPr>
          </a:p>
        </p:txBody>
      </p:sp>
      <p:sp>
        <p:nvSpPr>
          <p:cNvPr id="15" name="ZoneTexte 14"/>
          <p:cNvSpPr txBox="1"/>
          <p:nvPr/>
        </p:nvSpPr>
        <p:spPr>
          <a:xfrm>
            <a:off x="7020875" y="4028920"/>
            <a:ext cx="5248707" cy="646331"/>
          </a:xfrm>
          <a:prstGeom prst="rect">
            <a:avLst/>
          </a:prstGeom>
          <a:noFill/>
        </p:spPr>
        <p:txBody>
          <a:bodyPr wrap="square" rtlCol="0">
            <a:spAutoFit/>
          </a:bodyPr>
          <a:lstStyle/>
          <a:p>
            <a:r>
              <a:rPr lang="fr-FR"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fr-FR" dirty="0" smtClean="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Gérer sa mobilité et accéder aux services </a:t>
            </a:r>
          </a:p>
          <a:p>
            <a:r>
              <a:rPr lang="fr-FR" dirty="0" smtClean="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notamment sociaux </a:t>
            </a:r>
            <a:r>
              <a:rPr lang="fr-FR" dirty="0" smtClean="0">
                <a:solidFill>
                  <a:schemeClr val="accent5">
                    <a:lumMod val="75000"/>
                  </a:schemeClr>
                </a:solidFill>
                <a:latin typeface="Arial" panose="020B0604020202020204" pitchFamily="34" charset="0"/>
                <a:cs typeface="Arial" panose="020B0604020202020204" pitchFamily="34" charset="0"/>
              </a:rPr>
              <a:t>(87% de taux de satisfaction)</a:t>
            </a:r>
            <a:endParaRPr lang="fr-FR" dirty="0">
              <a:solidFill>
                <a:schemeClr val="accent5">
                  <a:lumMod val="75000"/>
                </a:schemeClr>
              </a:solidFill>
              <a:latin typeface="Arial" panose="020B0604020202020204" pitchFamily="34" charset="0"/>
              <a:cs typeface="Arial" panose="020B0604020202020204" pitchFamily="34" charset="0"/>
            </a:endParaRPr>
          </a:p>
        </p:txBody>
      </p:sp>
      <p:sp>
        <p:nvSpPr>
          <p:cNvPr id="16" name="ZoneTexte 15"/>
          <p:cNvSpPr txBox="1"/>
          <p:nvPr/>
        </p:nvSpPr>
        <p:spPr>
          <a:xfrm>
            <a:off x="188602" y="4982023"/>
            <a:ext cx="5708601" cy="646331"/>
          </a:xfrm>
          <a:prstGeom prst="rect">
            <a:avLst/>
          </a:prstGeom>
          <a:noFill/>
        </p:spPr>
        <p:txBody>
          <a:bodyPr wrap="square" rtlCol="0">
            <a:spAutoFit/>
          </a:bodyPr>
          <a:lstStyle/>
          <a:p>
            <a:r>
              <a:rPr lang="fr-FR"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dirty="0" smtClean="0">
                <a:latin typeface="Arial" panose="020B0604020202020204" pitchFamily="34" charset="0"/>
                <a:cs typeface="Arial" panose="020B0604020202020204" pitchFamily="34" charset="0"/>
                <a:sym typeface="Wingdings" panose="05000000000000000000" pitchFamily="2" charset="2"/>
              </a:rPr>
              <a:t> </a:t>
            </a:r>
            <a:r>
              <a:rPr lang="fr-FR" dirty="0" smtClean="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via un r</a:t>
            </a:r>
            <a:r>
              <a:rPr lang="fr-FR" dirty="0" smtClean="0">
                <a:solidFill>
                  <a:schemeClr val="accent5">
                    <a:lumMod val="75000"/>
                  </a:schemeClr>
                </a:solidFill>
                <a:latin typeface="Arial" panose="020B0604020202020204" pitchFamily="34" charset="0"/>
                <a:cs typeface="Arial" panose="020B0604020202020204" pitchFamily="34" charset="0"/>
              </a:rPr>
              <a:t>éseau d’échange de données sécurisé &amp; RGDP entre établissements en Europe</a:t>
            </a:r>
          </a:p>
        </p:txBody>
      </p:sp>
      <p:sp>
        <p:nvSpPr>
          <p:cNvPr id="17" name="ZoneTexte 16"/>
          <p:cNvSpPr txBox="1"/>
          <p:nvPr/>
        </p:nvSpPr>
        <p:spPr>
          <a:xfrm>
            <a:off x="7020875" y="4982023"/>
            <a:ext cx="4987635" cy="646331"/>
          </a:xfrm>
          <a:prstGeom prst="rect">
            <a:avLst/>
          </a:prstGeom>
          <a:noFill/>
        </p:spPr>
        <p:txBody>
          <a:bodyPr wrap="square" rtlCol="0">
            <a:spAutoFit/>
          </a:bodyPr>
          <a:lstStyle/>
          <a:p>
            <a:r>
              <a:rPr lang="fr-FR"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dirty="0" smtClean="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fr-FR" dirty="0" smtClean="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via une </a:t>
            </a:r>
            <a:r>
              <a:rPr lang="fr-FR" dirty="0" smtClean="0">
                <a:solidFill>
                  <a:schemeClr val="accent5">
                    <a:lumMod val="75000"/>
                  </a:schemeClr>
                </a:solidFill>
                <a:latin typeface="Arial" panose="020B0604020202020204" pitchFamily="34" charset="0"/>
                <a:cs typeface="Arial" panose="020B0604020202020204" pitchFamily="34" charset="0"/>
              </a:rPr>
              <a:t>application mobile et la reconnaissance automatique du statut étudiant</a:t>
            </a:r>
            <a:endParaRPr lang="fr-FR" dirty="0">
              <a:solidFill>
                <a:schemeClr val="accent5">
                  <a:lumMod val="75000"/>
                </a:schemeClr>
              </a:solidFill>
              <a:latin typeface="Arial" panose="020B0604020202020204" pitchFamily="34" charset="0"/>
              <a:cs typeface="Arial" panose="020B0604020202020204" pitchFamily="34" charset="0"/>
            </a:endParaRPr>
          </a:p>
        </p:txBody>
      </p:sp>
      <p:pic>
        <p:nvPicPr>
          <p:cNvPr id="27" name="Imag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728" y="6124801"/>
            <a:ext cx="1714060" cy="571354"/>
          </a:xfrm>
          <a:prstGeom prst="rect">
            <a:avLst/>
          </a:prstGeom>
        </p:spPr>
      </p:pic>
      <p:sp>
        <p:nvSpPr>
          <p:cNvPr id="19" name="ZoneTexte 18"/>
          <p:cNvSpPr txBox="1"/>
          <p:nvPr/>
        </p:nvSpPr>
        <p:spPr>
          <a:xfrm>
            <a:off x="1892082" y="220657"/>
            <a:ext cx="8382564" cy="523220"/>
          </a:xfrm>
          <a:prstGeom prst="rect">
            <a:avLst/>
          </a:prstGeom>
          <a:solidFill>
            <a:schemeClr val="accent5">
              <a:lumMod val="75000"/>
            </a:schemeClr>
          </a:solidFill>
          <a:ln>
            <a:solidFill>
              <a:srgbClr val="002060"/>
            </a:solidFill>
          </a:ln>
        </p:spPr>
        <p:txBody>
          <a:bodyPr wrap="square" rtlCol="0">
            <a:spAutoFit/>
          </a:bodyPr>
          <a:lstStyle/>
          <a:p>
            <a:pPr algn="ctr"/>
            <a:r>
              <a:rPr lang="fr-FR" sz="2800" dirty="0" smtClean="0">
                <a:solidFill>
                  <a:schemeClr val="bg1"/>
                </a:solidFill>
                <a:latin typeface="Arial Black" panose="020B0A04020102020204" pitchFamily="34" charset="0"/>
              </a:rPr>
              <a:t>Initiative Carte Etudiante Européenne</a:t>
            </a:r>
          </a:p>
        </p:txBody>
      </p:sp>
    </p:spTree>
    <p:extLst>
      <p:ext uri="{BB962C8B-B14F-4D97-AF65-F5344CB8AC3E}">
        <p14:creationId xmlns:p14="http://schemas.microsoft.com/office/powerpoint/2010/main" val="3376468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3707" y="6072886"/>
            <a:ext cx="1714060" cy="577988"/>
          </a:xfrm>
          <a:prstGeom prst="rect">
            <a:avLst/>
          </a:prstGeom>
        </p:spPr>
      </p:pic>
      <p:sp>
        <p:nvSpPr>
          <p:cNvPr id="7" name="AutoShape 2" descr="Résultat de recherche d'images pour &quot;réseau d'ordinateu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9" name="Groupe 8"/>
          <p:cNvGrpSpPr/>
          <p:nvPr/>
        </p:nvGrpSpPr>
        <p:grpSpPr>
          <a:xfrm>
            <a:off x="764878" y="1515850"/>
            <a:ext cx="10568392" cy="3194447"/>
            <a:chOff x="848019" y="1687155"/>
            <a:chExt cx="10568392" cy="3194447"/>
          </a:xfrm>
        </p:grpSpPr>
        <p:pic>
          <p:nvPicPr>
            <p:cNvPr id="3076" name="Picture 4" descr="Résultat de recherche d'images pour &quot;schéma réseau simp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145" y="1852852"/>
              <a:ext cx="18954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ésultat de recherche d'images pour &quot;schéma smartphone&quot;"/>
            <p:cNvPicPr>
              <a:picLocks noChangeAspect="1" noChangeArrowheads="1"/>
            </p:cNvPicPr>
            <p:nvPr/>
          </p:nvPicPr>
          <p:blipFill rotWithShape="1">
            <a:blip r:embed="rId5">
              <a:extLst>
                <a:ext uri="{28A0092B-C50C-407E-A947-70E740481C1C}">
                  <a14:useLocalDpi xmlns:a14="http://schemas.microsoft.com/office/drawing/2010/main" val="0"/>
                </a:ext>
              </a:extLst>
            </a:blip>
            <a:srcRect l="36643" t="10131" r="37305" b="11359"/>
            <a:stretch/>
          </p:blipFill>
          <p:spPr bwMode="auto">
            <a:xfrm>
              <a:off x="5556663" y="1687155"/>
              <a:ext cx="1151104" cy="20423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ésultat de recherche d'images pour &quot;clé dessin&quo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265" b="31295"/>
            <a:stretch/>
          </p:blipFill>
          <p:spPr bwMode="auto">
            <a:xfrm rot="21386316">
              <a:off x="9326113" y="2000049"/>
              <a:ext cx="1635979" cy="114388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848019" y="3865939"/>
              <a:ext cx="2753728" cy="1015663"/>
            </a:xfrm>
            <a:prstGeom prst="rect">
              <a:avLst/>
            </a:prstGeom>
            <a:noFill/>
          </p:spPr>
          <p:txBody>
            <a:bodyPr wrap="square" rtlCol="0">
              <a:spAutoFit/>
            </a:bodyPr>
            <a:lstStyle/>
            <a:p>
              <a:pPr algn="ctr"/>
              <a:r>
                <a:rPr lang="fr-FR" sz="2000" b="1" dirty="0" smtClean="0">
                  <a:solidFill>
                    <a:srgbClr val="C00870"/>
                  </a:solidFill>
                  <a:latin typeface="Arial" panose="020B0604020202020204" pitchFamily="34" charset="0"/>
                  <a:cs typeface="Arial" panose="020B0604020202020204" pitchFamily="34" charset="0"/>
                </a:rPr>
                <a:t>Un réseau </a:t>
              </a:r>
            </a:p>
            <a:p>
              <a:pPr algn="ctr"/>
              <a:r>
                <a:rPr lang="fr-FR" sz="2000" b="1" dirty="0" smtClean="0">
                  <a:solidFill>
                    <a:srgbClr val="C00870"/>
                  </a:solidFill>
                  <a:latin typeface="Arial" panose="020B0604020202020204" pitchFamily="34" charset="0"/>
                  <a:cs typeface="Arial" panose="020B0604020202020204" pitchFamily="34" charset="0"/>
                </a:rPr>
                <a:t>d’échange de données</a:t>
              </a:r>
              <a:r>
                <a:rPr lang="fr-FR" sz="2000" dirty="0" smtClean="0">
                  <a:solidFill>
                    <a:srgbClr val="C00870"/>
                  </a:solidFill>
                  <a:latin typeface="Arial" panose="020B0604020202020204" pitchFamily="34" charset="0"/>
                  <a:cs typeface="Arial" panose="020B0604020202020204" pitchFamily="34" charset="0"/>
                </a:rPr>
                <a:t> </a:t>
              </a:r>
            </a:p>
          </p:txBody>
        </p:sp>
        <p:sp>
          <p:nvSpPr>
            <p:cNvPr id="12" name="ZoneTexte 11"/>
            <p:cNvSpPr txBox="1"/>
            <p:nvPr/>
          </p:nvSpPr>
          <p:spPr>
            <a:xfrm>
              <a:off x="4672210" y="3988948"/>
              <a:ext cx="2753728" cy="707886"/>
            </a:xfrm>
            <a:prstGeom prst="rect">
              <a:avLst/>
            </a:prstGeom>
            <a:noFill/>
          </p:spPr>
          <p:txBody>
            <a:bodyPr wrap="square" rtlCol="0">
              <a:spAutoFit/>
            </a:bodyPr>
            <a:lstStyle/>
            <a:p>
              <a:pPr algn="ctr"/>
              <a:r>
                <a:rPr lang="fr-FR" sz="2000" b="1" dirty="0" smtClean="0">
                  <a:solidFill>
                    <a:srgbClr val="C00870"/>
                  </a:solidFill>
                  <a:latin typeface="Arial" panose="020B0604020202020204" pitchFamily="34" charset="0"/>
                  <a:cs typeface="Arial" panose="020B0604020202020204" pitchFamily="34" charset="0"/>
                </a:rPr>
                <a:t>Une application </a:t>
              </a:r>
            </a:p>
            <a:p>
              <a:pPr algn="ctr"/>
              <a:r>
                <a:rPr lang="fr-FR" sz="2000" b="1" dirty="0" smtClean="0">
                  <a:solidFill>
                    <a:srgbClr val="C00870"/>
                  </a:solidFill>
                  <a:latin typeface="Arial" panose="020B0604020202020204" pitchFamily="34" charset="0"/>
                  <a:cs typeface="Arial" panose="020B0604020202020204" pitchFamily="34" charset="0"/>
                </a:rPr>
                <a:t>mobile</a:t>
              </a:r>
              <a:endParaRPr lang="fr-FR" sz="2000" dirty="0" smtClean="0">
                <a:solidFill>
                  <a:srgbClr val="C00870"/>
                </a:solidFill>
                <a:latin typeface="Arial" panose="020B0604020202020204" pitchFamily="34" charset="0"/>
                <a:cs typeface="Arial" panose="020B0604020202020204" pitchFamily="34" charset="0"/>
              </a:endParaRPr>
            </a:p>
          </p:txBody>
        </p:sp>
        <p:sp>
          <p:nvSpPr>
            <p:cNvPr id="13" name="ZoneTexte 12"/>
            <p:cNvSpPr txBox="1"/>
            <p:nvPr/>
          </p:nvSpPr>
          <p:spPr>
            <a:xfrm>
              <a:off x="8662683" y="3988948"/>
              <a:ext cx="2753728" cy="707886"/>
            </a:xfrm>
            <a:prstGeom prst="rect">
              <a:avLst/>
            </a:prstGeom>
            <a:noFill/>
          </p:spPr>
          <p:txBody>
            <a:bodyPr wrap="square" rtlCol="0">
              <a:spAutoFit/>
            </a:bodyPr>
            <a:lstStyle/>
            <a:p>
              <a:pPr algn="ctr"/>
              <a:r>
                <a:rPr lang="fr-FR" sz="2000" b="1" dirty="0" smtClean="0">
                  <a:solidFill>
                    <a:srgbClr val="C00870"/>
                  </a:solidFill>
                  <a:latin typeface="Arial" panose="020B0604020202020204" pitchFamily="34" charset="0"/>
                  <a:cs typeface="Arial" panose="020B0604020202020204" pitchFamily="34" charset="0"/>
                </a:rPr>
                <a:t>Une identité numérique</a:t>
              </a:r>
            </a:p>
          </p:txBody>
        </p:sp>
      </p:grpSp>
    </p:spTree>
    <p:extLst>
      <p:ext uri="{BB962C8B-B14F-4D97-AF65-F5344CB8AC3E}">
        <p14:creationId xmlns:p14="http://schemas.microsoft.com/office/powerpoint/2010/main" val="8328592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991" y="6169138"/>
            <a:ext cx="1714060" cy="577988"/>
          </a:xfrm>
          <a:prstGeom prst="rect">
            <a:avLst/>
          </a:prstGeom>
        </p:spPr>
      </p:pic>
      <p:sp>
        <p:nvSpPr>
          <p:cNvPr id="4" name="ZoneTexte 3"/>
          <p:cNvSpPr txBox="1"/>
          <p:nvPr/>
        </p:nvSpPr>
        <p:spPr>
          <a:xfrm>
            <a:off x="275622" y="813826"/>
            <a:ext cx="6906126" cy="5355312"/>
          </a:xfrm>
          <a:prstGeom prst="rect">
            <a:avLst/>
          </a:prstGeom>
          <a:noFill/>
          <a:ln w="12700">
            <a:solidFill>
              <a:srgbClr val="435ABD"/>
            </a:solidFill>
            <a:prstDash val="dash"/>
          </a:ln>
        </p:spPr>
        <p:txBody>
          <a:bodyPr wrap="square" rtlCol="0">
            <a:spAutoFit/>
          </a:bodyPr>
          <a:lstStyle/>
          <a:p>
            <a:pPr algn="just"/>
            <a:r>
              <a:rPr lang="fr-FR" altLang="fr-FR"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altLang="fr-FR"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Plateforme de </a:t>
            </a:r>
            <a:r>
              <a:rPr lang="fr-FR" altLang="fr-FR"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gestion de la mobilité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(EES sans SI)</a:t>
            </a:r>
          </a:p>
          <a:p>
            <a:pPr algn="just"/>
            <a:endParaRPr lang="fr-FR" altLang="fr-FR" sz="8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r>
              <a:rPr lang="fr-FR" altLang="fr-FR" dirty="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altLang="fr-FR"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G</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estion des </a:t>
            </a:r>
            <a:r>
              <a:rPr lang="fr-FR" altLang="fr-FR" b="1" dirty="0" smtClean="0">
                <a:solidFill>
                  <a:srgbClr val="C00870"/>
                </a:solidFill>
                <a:latin typeface="Arial" panose="020B0604020202020204" pitchFamily="34" charset="0"/>
                <a:ea typeface="Calibri" panose="020F0502020204030204" pitchFamily="34" charset="0"/>
                <a:cs typeface="Arial" panose="020B0604020202020204" pitchFamily="34" charset="0"/>
              </a:rPr>
              <a:t>accords interinstitutionnels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2021-2027</a:t>
            </a:r>
          </a:p>
          <a:p>
            <a:pPr algn="just"/>
            <a:endParaRPr lang="fr-FR" altLang="fr-FR" sz="800"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pPr algn="just"/>
            <a:r>
              <a:rPr lang="fr-FR" altLang="fr-FR"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altLang="fr-FR" dirty="0" smtClean="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Export des données </a:t>
            </a:r>
            <a:r>
              <a:rPr lang="fr-FR" altLang="fr-FR" b="1" dirty="0" smtClean="0">
                <a:solidFill>
                  <a:srgbClr val="C00870"/>
                </a:solidFill>
                <a:latin typeface="Arial" panose="020B0604020202020204" pitchFamily="34" charset="0"/>
                <a:ea typeface="Calibri" panose="020F0502020204030204" pitchFamily="34" charset="0"/>
                <a:cs typeface="Arial" panose="020B0604020202020204" pitchFamily="34" charset="0"/>
              </a:rPr>
              <a:t>MT+</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sur les EES partenaires </a:t>
            </a:r>
          </a:p>
          <a:p>
            <a:pPr algn="just"/>
            <a:endParaRPr lang="fr-FR" altLang="fr-FR" sz="800"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pPr algn="just"/>
            <a:r>
              <a:rPr lang="fr-FR" altLang="fr-FR"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Gestion des </a:t>
            </a:r>
            <a:r>
              <a:rPr lang="fr-FR" altLang="fr-FR" b="1" dirty="0">
                <a:solidFill>
                  <a:srgbClr val="C00870"/>
                </a:solidFill>
                <a:latin typeface="Arial" panose="020B0604020202020204" pitchFamily="34" charset="0"/>
                <a:ea typeface="Calibri" panose="020F0502020204030204" pitchFamily="34" charset="0"/>
                <a:cs typeface="Arial" panose="020B0604020202020204" pitchFamily="34" charset="0"/>
              </a:rPr>
              <a:t>contrats pédagogiques </a:t>
            </a:r>
            <a:r>
              <a:rPr lang="fr-FR" altLang="fr-FR"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(études &amp; stages)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étudiant / EES envoi / EES accueil </a:t>
            </a:r>
          </a:p>
          <a:p>
            <a:endParaRPr lang="fr-FR" altLang="fr-FR" sz="800"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pPr algn="just"/>
            <a:r>
              <a:rPr lang="fr-FR" altLang="fr-FR"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Interopérabilité </a:t>
            </a:r>
            <a:r>
              <a:rPr lang="fr-FR" altLang="fr-FR"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avec </a:t>
            </a:r>
            <a:r>
              <a:rPr lang="fr-FR" altLang="fr-FR" b="1" dirty="0">
                <a:solidFill>
                  <a:srgbClr val="C00870"/>
                </a:solidFill>
                <a:latin typeface="Arial" panose="020B0604020202020204" pitchFamily="34" charset="0"/>
                <a:ea typeface="Calibri" panose="020F0502020204030204" pitchFamily="34" charset="0"/>
                <a:cs typeface="Arial" panose="020B0604020202020204" pitchFamily="34" charset="0"/>
              </a:rPr>
              <a:t>l’application Erasmus+ </a:t>
            </a:r>
            <a:r>
              <a:rPr lang="fr-FR" altLang="fr-FR"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pour communiquer avec les étudiants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altLang="fr-FR" sz="1400" i="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informations </a:t>
            </a:r>
            <a:r>
              <a:rPr lang="fr-FR" altLang="fr-FR" sz="1400" i="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sur les établissements d’envoi et d’accueil, gestion en ligne du contrat pédagogique, diffusion de conseils &amp; recommandations, mise en relation avec d’autres étudiants en mobilité, </a:t>
            </a:r>
            <a:r>
              <a:rPr lang="fr-FR" altLang="fr-FR" sz="1400" b="1" i="1" dirty="0">
                <a:solidFill>
                  <a:srgbClr val="C00870"/>
                </a:solidFill>
                <a:latin typeface="Arial" panose="020B0604020202020204" pitchFamily="34" charset="0"/>
                <a:ea typeface="Calibri" panose="020F0502020204030204" pitchFamily="34" charset="0"/>
                <a:cs typeface="Arial" panose="020B0604020202020204" pitchFamily="34" charset="0"/>
              </a:rPr>
              <a:t>système de </a:t>
            </a:r>
            <a:r>
              <a:rPr lang="fr-FR" altLang="fr-FR" sz="1400" b="1" i="1" dirty="0" smtClean="0">
                <a:solidFill>
                  <a:srgbClr val="C00870"/>
                </a:solidFill>
                <a:latin typeface="Arial" panose="020B0604020202020204" pitchFamily="34" charset="0"/>
                <a:ea typeface="Calibri" panose="020F0502020204030204" pitchFamily="34" charset="0"/>
                <a:cs typeface="Arial" panose="020B0604020202020204" pitchFamily="34" charset="0"/>
              </a:rPr>
              <a:t>notifications</a:t>
            </a:r>
          </a:p>
          <a:p>
            <a:pPr algn="just"/>
            <a:endParaRPr lang="fr-FR" altLang="fr-FR" sz="800"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endParaRPr>
          </a:p>
          <a:p>
            <a:r>
              <a:rPr lang="fr-FR" altLang="fr-FR"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Interopérabilité avec le SI générant </a:t>
            </a:r>
            <a:r>
              <a:rPr lang="fr-FR" altLang="fr-FR" b="1" dirty="0" smtClean="0">
                <a:solidFill>
                  <a:srgbClr val="C00870"/>
                </a:solidFill>
                <a:latin typeface="Arial" panose="020B0604020202020204" pitchFamily="34" charset="0"/>
                <a:ea typeface="Calibri" panose="020F0502020204030204" pitchFamily="34" charset="0"/>
                <a:cs typeface="Arial" panose="020B0604020202020204" pitchFamily="34" charset="0"/>
              </a:rPr>
              <a:t>un n° européen unique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de carte étudiante &amp; un QR code pour l’accès automatique aux services de la carte </a:t>
            </a:r>
          </a:p>
          <a:p>
            <a:endParaRPr lang="fr-FR" altLang="fr-FR" sz="800"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gn="just"/>
            <a:r>
              <a:rPr lang="fr-FR" altLang="fr-FR"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altLang="fr-FR" dirty="0" smtClean="0">
                <a:solidFill>
                  <a:srgbClr val="435ABD"/>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étudiants) : via l’application E+, accès </a:t>
            </a:r>
            <a:r>
              <a:rPr lang="fr-FR" altLang="fr-FR"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aux informations et services en ligne pour gérer leur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mobilité (LA), </a:t>
            </a:r>
            <a:r>
              <a:rPr lang="fr-FR" altLang="fr-FR"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accès à </a:t>
            </a:r>
            <a:r>
              <a:rPr lang="fr-FR" altLang="fr-FR" b="1" dirty="0" smtClean="0">
                <a:solidFill>
                  <a:srgbClr val="C0087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OLS</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altLang="fr-FR"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accès aux activités et évènements de leur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EES, accès </a:t>
            </a:r>
            <a:r>
              <a:rPr lang="fr-FR" altLang="fr-FR"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à la carte étudiante européenne dématérialisée et aux </a:t>
            </a:r>
            <a:r>
              <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services</a:t>
            </a:r>
            <a:endParaRPr lang="fr-FR" altLang="fr-FR"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ZoneTexte 4"/>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grpSp>
        <p:nvGrpSpPr>
          <p:cNvPr id="2" name="Groupe 1"/>
          <p:cNvGrpSpPr/>
          <p:nvPr/>
        </p:nvGrpSpPr>
        <p:grpSpPr>
          <a:xfrm>
            <a:off x="7508922" y="1253540"/>
            <a:ext cx="4042609" cy="4062148"/>
            <a:chOff x="7508922" y="1253540"/>
            <a:chExt cx="4042609" cy="4062148"/>
          </a:xfrm>
        </p:grpSpPr>
        <p:sp>
          <p:nvSpPr>
            <p:cNvPr id="8" name="ZoneTexte 7"/>
            <p:cNvSpPr txBox="1"/>
            <p:nvPr/>
          </p:nvSpPr>
          <p:spPr>
            <a:xfrm>
              <a:off x="7508922" y="1253540"/>
              <a:ext cx="4042609" cy="2362185"/>
            </a:xfrm>
            <a:prstGeom prst="rect">
              <a:avLst/>
            </a:prstGeom>
            <a:noFill/>
            <a:ln w="12700">
              <a:solidFill>
                <a:srgbClr val="C00870"/>
              </a:solidFill>
              <a:prstDash val="dash"/>
            </a:ln>
          </p:spPr>
          <p:txBody>
            <a:bodyPr wrap="square" rtlCol="0">
              <a:spAutoFit/>
            </a:bodyPr>
            <a:lstStyle/>
            <a:p>
              <a:pPr algn="ctr"/>
              <a:endParaRPr lang="fr-FR" sz="1050" dirty="0" smtClean="0">
                <a:solidFill>
                  <a:schemeClr val="accent5">
                    <a:lumMod val="75000"/>
                  </a:schemeClr>
                </a:solidFill>
                <a:latin typeface="Arial" panose="020B0604020202020204" pitchFamily="34" charset="0"/>
                <a:cs typeface="Arial" panose="020B0604020202020204" pitchFamily="34" charset="0"/>
              </a:endParaRPr>
            </a:p>
            <a:p>
              <a:pPr algn="ctr"/>
              <a:r>
                <a:rPr lang="fr-FR" sz="2000" b="1" dirty="0" smtClean="0">
                  <a:solidFill>
                    <a:schemeClr val="accent5">
                      <a:lumMod val="75000"/>
                    </a:schemeClr>
                  </a:solidFill>
                  <a:latin typeface="Arial" panose="020B0604020202020204" pitchFamily="34" charset="0"/>
                  <a:cs typeface="Arial" panose="020B0604020202020204" pitchFamily="34" charset="0"/>
                </a:rPr>
                <a:t>La connexion au système </a:t>
              </a:r>
            </a:p>
            <a:p>
              <a:pPr algn="ctr"/>
              <a:r>
                <a:rPr lang="fr-FR" sz="2000" b="1" dirty="0" smtClean="0">
                  <a:solidFill>
                    <a:schemeClr val="accent5">
                      <a:lumMod val="75000"/>
                    </a:schemeClr>
                  </a:solidFill>
                  <a:latin typeface="Arial" panose="020B0604020202020204" pitchFamily="34" charset="0"/>
                  <a:cs typeface="Arial" panose="020B0604020202020204" pitchFamily="34" charset="0"/>
                </a:rPr>
                <a:t>est opérationnelle pour </a:t>
              </a:r>
            </a:p>
            <a:p>
              <a:endParaRPr lang="fr-FR" sz="900" dirty="0" smtClean="0">
                <a:latin typeface="Arial" panose="020B0604020202020204" pitchFamily="34" charset="0"/>
                <a:cs typeface="Arial" panose="020B0604020202020204" pitchFamily="34" charset="0"/>
                <a:sym typeface="Wingdings" panose="05000000000000000000" pitchFamily="2" charset="2"/>
              </a:endParaRPr>
            </a:p>
            <a:p>
              <a:r>
                <a:rPr lang="fr-FR" b="1"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dirty="0" smtClean="0">
                  <a:latin typeface="Arial" panose="020B0604020202020204" pitchFamily="34" charset="0"/>
                  <a:cs typeface="Arial" panose="020B0604020202020204" pitchFamily="34" charset="0"/>
                  <a:sym typeface="Wingdings" panose="05000000000000000000" pitchFamily="2" charset="2"/>
                </a:rPr>
                <a:t> </a:t>
              </a:r>
              <a:r>
                <a:rPr lang="fr-FR" sz="2000" dirty="0" smtClean="0">
                  <a:solidFill>
                    <a:schemeClr val="accent5">
                      <a:lumMod val="75000"/>
                    </a:schemeClr>
                  </a:solidFill>
                  <a:latin typeface="Arial" panose="020B0604020202020204" pitchFamily="34" charset="0"/>
                  <a:cs typeface="Arial" panose="020B0604020202020204" pitchFamily="34" charset="0"/>
                </a:rPr>
                <a:t>EES sans SI</a:t>
              </a:r>
            </a:p>
            <a:p>
              <a:endParaRPr lang="fr-FR" sz="800" b="1" dirty="0" smtClean="0">
                <a:latin typeface="Arial" panose="020B0604020202020204" pitchFamily="34" charset="0"/>
                <a:cs typeface="Arial" panose="020B0604020202020204" pitchFamily="34" charset="0"/>
                <a:sym typeface="Wingdings" panose="05000000000000000000" pitchFamily="2" charset="2"/>
              </a:endParaRPr>
            </a:p>
            <a:p>
              <a:r>
                <a:rPr lang="fr-FR" b="1"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dirty="0" smtClean="0">
                  <a:latin typeface="Arial" panose="020B0604020202020204" pitchFamily="34" charset="0"/>
                  <a:cs typeface="Arial" panose="020B0604020202020204" pitchFamily="34" charset="0"/>
                  <a:sym typeface="Wingdings" panose="05000000000000000000" pitchFamily="2" charset="2"/>
                </a:rPr>
                <a:t> </a:t>
              </a:r>
              <a:r>
                <a:rPr lang="fr-FR" sz="2000" dirty="0" smtClean="0">
                  <a:solidFill>
                    <a:schemeClr val="accent5">
                      <a:lumMod val="75000"/>
                    </a:schemeClr>
                  </a:solidFill>
                  <a:latin typeface="Arial" panose="020B0604020202020204" pitchFamily="34" charset="0"/>
                  <a:cs typeface="Arial" panose="020B0604020202020204" pitchFamily="34" charset="0"/>
                </a:rPr>
                <a:t>EES avec SI propre</a:t>
              </a:r>
            </a:p>
            <a:p>
              <a:endParaRPr lang="fr-FR" sz="800" b="1" dirty="0" smtClean="0">
                <a:latin typeface="Arial" panose="020B0604020202020204" pitchFamily="34" charset="0"/>
                <a:cs typeface="Arial" panose="020B0604020202020204" pitchFamily="34" charset="0"/>
                <a:sym typeface="Wingdings" panose="05000000000000000000" pitchFamily="2" charset="2"/>
              </a:endParaRPr>
            </a:p>
            <a:p>
              <a:r>
                <a:rPr lang="fr-FR" b="1" dirty="0" smtClean="0">
                  <a:solidFill>
                    <a:srgbClr val="C00870"/>
                  </a:solidFill>
                  <a:latin typeface="Arial" panose="020B0604020202020204" pitchFamily="34" charset="0"/>
                  <a:cs typeface="Arial" panose="020B0604020202020204" pitchFamily="34" charset="0"/>
                  <a:sym typeface="Wingdings" panose="05000000000000000000" pitchFamily="2" charset="2"/>
                </a:rPr>
                <a:t></a:t>
              </a:r>
              <a:r>
                <a:rPr lang="fr-FR" dirty="0" smtClean="0">
                  <a:latin typeface="Arial" panose="020B0604020202020204" pitchFamily="34" charset="0"/>
                  <a:cs typeface="Arial" panose="020B0604020202020204" pitchFamily="34" charset="0"/>
                  <a:sym typeface="Wingdings" panose="05000000000000000000" pitchFamily="2" charset="2"/>
                </a:rPr>
                <a:t>  </a:t>
              </a:r>
              <a:r>
                <a:rPr lang="fr-FR" sz="2000" dirty="0" smtClean="0">
                  <a:solidFill>
                    <a:schemeClr val="accent5">
                      <a:lumMod val="75000"/>
                    </a:schemeClr>
                  </a:solidFill>
                  <a:latin typeface="Arial" panose="020B0604020202020204" pitchFamily="34" charset="0"/>
                  <a:cs typeface="Arial" panose="020B0604020202020204" pitchFamily="34" charset="0"/>
                </a:rPr>
                <a:t>EES avec logiciel commercial</a:t>
              </a:r>
            </a:p>
            <a:p>
              <a:r>
                <a:rPr lang="fr-FR" sz="1100" dirty="0" smtClean="0">
                  <a:solidFill>
                    <a:schemeClr val="accent5">
                      <a:lumMod val="75000"/>
                    </a:schemeClr>
                  </a:solidFill>
                  <a:latin typeface="Arial" panose="020B0604020202020204" pitchFamily="34" charset="0"/>
                  <a:cs typeface="Arial" panose="020B0604020202020204" pitchFamily="34" charset="0"/>
                </a:rPr>
                <a:t> </a:t>
              </a:r>
            </a:p>
          </p:txBody>
        </p:sp>
        <p:sp>
          <p:nvSpPr>
            <p:cNvPr id="10" name="ZoneTexte 9"/>
            <p:cNvSpPr txBox="1"/>
            <p:nvPr/>
          </p:nvSpPr>
          <p:spPr>
            <a:xfrm>
              <a:off x="7508922" y="4130748"/>
              <a:ext cx="4042609" cy="1184940"/>
            </a:xfrm>
            <a:prstGeom prst="rect">
              <a:avLst/>
            </a:prstGeom>
            <a:noFill/>
            <a:ln w="12700">
              <a:solidFill>
                <a:srgbClr val="C00870"/>
              </a:solidFill>
              <a:prstDash val="dash"/>
            </a:ln>
          </p:spPr>
          <p:txBody>
            <a:bodyPr wrap="square" rtlCol="0">
              <a:spAutoFit/>
            </a:bodyPr>
            <a:lstStyle/>
            <a:p>
              <a:pPr algn="ctr"/>
              <a:endParaRPr lang="fr-FR" sz="1100" dirty="0" smtClean="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endParaRPr>
            </a:p>
            <a:p>
              <a:pPr algn="ctr"/>
              <a:r>
                <a:rPr lang="fr-FR" sz="2400" b="1" dirty="0" smtClean="0">
                  <a:solidFill>
                    <a:schemeClr val="accent5">
                      <a:lumMod val="75000"/>
                    </a:schemeClr>
                  </a:solidFill>
                  <a:latin typeface="Arial" panose="020B0604020202020204" pitchFamily="34" charset="0"/>
                  <a:cs typeface="Arial" panose="020B0604020202020204" pitchFamily="34" charset="0"/>
                  <a:sym typeface="Wingdings" panose="05000000000000000000" pitchFamily="2" charset="2"/>
                </a:rPr>
                <a:t>pas de modification du SI de l’établissement </a:t>
              </a:r>
            </a:p>
            <a:p>
              <a:pPr algn="ctr"/>
              <a:endParaRPr lang="fr-FR" sz="1100" dirty="0" smtClean="0">
                <a:solidFill>
                  <a:schemeClr val="accent5">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238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droite rayée 3"/>
          <p:cNvSpPr/>
          <p:nvPr/>
        </p:nvSpPr>
        <p:spPr>
          <a:xfrm>
            <a:off x="613611" y="1816769"/>
            <a:ext cx="11197389" cy="2033337"/>
          </a:xfrm>
          <a:prstGeom prst="stripedRightArrow">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9637295" y="2602604"/>
            <a:ext cx="1034716" cy="461665"/>
          </a:xfrm>
          <a:prstGeom prst="rect">
            <a:avLst/>
          </a:prstGeom>
          <a:noFill/>
        </p:spPr>
        <p:txBody>
          <a:bodyPr wrap="square" rtlCol="0">
            <a:spAutoFit/>
          </a:bodyPr>
          <a:lstStyle/>
          <a:p>
            <a:r>
              <a:rPr lang="fr-FR" sz="2400" dirty="0" smtClean="0">
                <a:solidFill>
                  <a:srgbClr val="C00870"/>
                </a:solidFill>
                <a:latin typeface="Arial Black" panose="020B0A04020102020204" pitchFamily="34" charset="0"/>
              </a:rPr>
              <a:t>2025</a:t>
            </a:r>
            <a:endParaRPr lang="fr-FR" sz="2400" dirty="0">
              <a:solidFill>
                <a:srgbClr val="C00870"/>
              </a:solidFill>
              <a:latin typeface="Arial Black" panose="020B0A04020102020204" pitchFamily="34" charset="0"/>
            </a:endParaRPr>
          </a:p>
        </p:txBody>
      </p:sp>
      <p:sp>
        <p:nvSpPr>
          <p:cNvPr id="6" name="ZoneTexte 5"/>
          <p:cNvSpPr txBox="1"/>
          <p:nvPr/>
        </p:nvSpPr>
        <p:spPr>
          <a:xfrm rot="16200000">
            <a:off x="-230484" y="2641281"/>
            <a:ext cx="1062545" cy="400110"/>
          </a:xfrm>
          <a:prstGeom prst="rect">
            <a:avLst/>
          </a:prstGeom>
          <a:noFill/>
          <a:ln w="19050">
            <a:solidFill>
              <a:schemeClr val="accent5">
                <a:lumMod val="75000"/>
              </a:schemeClr>
            </a:solidFill>
          </a:ln>
        </p:spPr>
        <p:txBody>
          <a:bodyPr wrap="square" rtlCol="0">
            <a:spAutoFit/>
          </a:bodyPr>
          <a:lstStyle/>
          <a:p>
            <a:pPr algn="ctr"/>
            <a:r>
              <a:rPr lang="fr-FR" sz="2000" dirty="0" smtClean="0">
                <a:solidFill>
                  <a:srgbClr val="C00870"/>
                </a:solidFill>
                <a:latin typeface="Arial Black" panose="020B0A04020102020204" pitchFamily="34" charset="0"/>
                <a:cs typeface="Arial" panose="020B0604020202020204" pitchFamily="34" charset="0"/>
              </a:rPr>
              <a:t>2015</a:t>
            </a:r>
            <a:endParaRPr lang="fr-FR" sz="2000" dirty="0">
              <a:solidFill>
                <a:srgbClr val="C00870"/>
              </a:solidFill>
              <a:latin typeface="Arial Black" panose="020B0A04020102020204" pitchFamily="34" charset="0"/>
              <a:cs typeface="Arial" panose="020B0604020202020204" pitchFamily="34" charset="0"/>
            </a:endParaRPr>
          </a:p>
        </p:txBody>
      </p:sp>
      <p:sp>
        <p:nvSpPr>
          <p:cNvPr id="7" name="ZoneTexte 6"/>
          <p:cNvSpPr txBox="1"/>
          <p:nvPr/>
        </p:nvSpPr>
        <p:spPr>
          <a:xfrm>
            <a:off x="1090863" y="2610503"/>
            <a:ext cx="1034716" cy="400110"/>
          </a:xfrm>
          <a:prstGeom prst="rect">
            <a:avLst/>
          </a:prstGeom>
          <a:noFill/>
        </p:spPr>
        <p:txBody>
          <a:bodyPr wrap="square" rtlCol="0">
            <a:spAutoFit/>
          </a:bodyPr>
          <a:lstStyle/>
          <a:p>
            <a:r>
              <a:rPr lang="fr-FR" sz="2000" dirty="0" smtClean="0">
                <a:solidFill>
                  <a:srgbClr val="C00870"/>
                </a:solidFill>
                <a:latin typeface="Arial Black" panose="020B0A04020102020204" pitchFamily="34" charset="0"/>
              </a:rPr>
              <a:t>2017</a:t>
            </a:r>
            <a:endParaRPr lang="fr-FR" sz="2000" dirty="0">
              <a:solidFill>
                <a:srgbClr val="C00870"/>
              </a:solidFill>
              <a:latin typeface="Arial Black" panose="020B0A04020102020204" pitchFamily="34" charset="0"/>
            </a:endParaRPr>
          </a:p>
        </p:txBody>
      </p:sp>
      <p:sp>
        <p:nvSpPr>
          <p:cNvPr id="8" name="ZoneTexte 7"/>
          <p:cNvSpPr txBox="1"/>
          <p:nvPr/>
        </p:nvSpPr>
        <p:spPr>
          <a:xfrm>
            <a:off x="3221986" y="2610503"/>
            <a:ext cx="1034716" cy="400110"/>
          </a:xfrm>
          <a:prstGeom prst="rect">
            <a:avLst/>
          </a:prstGeom>
          <a:noFill/>
        </p:spPr>
        <p:txBody>
          <a:bodyPr wrap="square" rtlCol="0">
            <a:spAutoFit/>
          </a:bodyPr>
          <a:lstStyle/>
          <a:p>
            <a:r>
              <a:rPr lang="fr-FR" sz="2000" dirty="0" smtClean="0">
                <a:solidFill>
                  <a:srgbClr val="C00870"/>
                </a:solidFill>
                <a:latin typeface="Arial Black" panose="020B0A04020102020204" pitchFamily="34" charset="0"/>
              </a:rPr>
              <a:t>2020</a:t>
            </a:r>
            <a:endParaRPr lang="fr-FR" sz="2000" dirty="0">
              <a:solidFill>
                <a:srgbClr val="C00870"/>
              </a:solidFill>
              <a:latin typeface="Arial Black" panose="020B0A04020102020204" pitchFamily="34" charset="0"/>
            </a:endParaRPr>
          </a:p>
        </p:txBody>
      </p:sp>
      <p:sp>
        <p:nvSpPr>
          <p:cNvPr id="10" name="ZoneTexte 9"/>
          <p:cNvSpPr txBox="1"/>
          <p:nvPr/>
        </p:nvSpPr>
        <p:spPr>
          <a:xfrm>
            <a:off x="1857792" y="239150"/>
            <a:ext cx="8382564" cy="338554"/>
          </a:xfrm>
          <a:prstGeom prst="rect">
            <a:avLst/>
          </a:prstGeom>
          <a:solidFill>
            <a:schemeClr val="accent5">
              <a:lumMod val="75000"/>
            </a:schemeClr>
          </a:solidFill>
          <a:ln>
            <a:solidFill>
              <a:srgbClr val="002060"/>
            </a:solidFill>
          </a:ln>
        </p:spPr>
        <p:txBody>
          <a:bodyPr wrap="square" rtlCol="0">
            <a:spAutoFit/>
          </a:bodyPr>
          <a:lstStyle/>
          <a:p>
            <a:pPr algn="ctr"/>
            <a:r>
              <a:rPr lang="fr-FR" sz="1600" dirty="0" smtClean="0">
                <a:solidFill>
                  <a:schemeClr val="bg1"/>
                </a:solidFill>
                <a:latin typeface="Arial Black" panose="020B0A04020102020204" pitchFamily="34" charset="0"/>
              </a:rPr>
              <a:t>Initiative Carte Etudiante Européenne</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1232" y="6145889"/>
            <a:ext cx="1714060" cy="577988"/>
          </a:xfrm>
          <a:prstGeom prst="rect">
            <a:avLst/>
          </a:prstGeom>
        </p:spPr>
      </p:pic>
      <p:cxnSp>
        <p:nvCxnSpPr>
          <p:cNvPr id="13" name="Connecteur droit 12"/>
          <p:cNvCxnSpPr/>
          <p:nvPr/>
        </p:nvCxnSpPr>
        <p:spPr>
          <a:xfrm>
            <a:off x="3489158" y="3010613"/>
            <a:ext cx="0" cy="1224503"/>
          </a:xfrm>
          <a:prstGeom prst="line">
            <a:avLst/>
          </a:prstGeom>
          <a:ln>
            <a:solidFill>
              <a:srgbClr val="C00870"/>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308684" y="4319337"/>
            <a:ext cx="4439653" cy="1477328"/>
          </a:xfrm>
          <a:prstGeom prst="rect">
            <a:avLst/>
          </a:prstGeom>
          <a:noFill/>
        </p:spPr>
        <p:txBody>
          <a:bodyPr wrap="square" rtlCol="0">
            <a:spAutoFit/>
          </a:bodyPr>
          <a:lstStyle/>
          <a:p>
            <a:r>
              <a:rPr lang="fr-FR" b="1" dirty="0" smtClean="0">
                <a:solidFill>
                  <a:schemeClr val="accent5">
                    <a:lumMod val="75000"/>
                  </a:schemeClr>
                </a:solidFill>
                <a:latin typeface="Arial" panose="020B0604020202020204" pitchFamily="34" charset="0"/>
                <a:cs typeface="Arial" panose="020B0604020202020204" pitchFamily="34" charset="0"/>
              </a:rPr>
              <a:t>Février </a:t>
            </a:r>
            <a:r>
              <a:rPr lang="fr-FR" dirty="0" smtClean="0">
                <a:solidFill>
                  <a:schemeClr val="accent5">
                    <a:lumMod val="75000"/>
                  </a:schemeClr>
                </a:solidFill>
                <a:latin typeface="Arial" panose="020B0604020202020204" pitchFamily="34" charset="0"/>
                <a:cs typeface="Arial" panose="020B0604020202020204" pitchFamily="34" charset="0"/>
              </a:rPr>
              <a:t>: AP ECHE 2021</a:t>
            </a:r>
          </a:p>
          <a:p>
            <a:r>
              <a:rPr lang="fr-FR" b="1" dirty="0" smtClean="0">
                <a:solidFill>
                  <a:schemeClr val="accent5">
                    <a:lumMod val="75000"/>
                  </a:schemeClr>
                </a:solidFill>
                <a:latin typeface="Arial" panose="020B0604020202020204" pitchFamily="34" charset="0"/>
                <a:cs typeface="Arial" panose="020B0604020202020204" pitchFamily="34" charset="0"/>
              </a:rPr>
              <a:t>Mars-Avril</a:t>
            </a:r>
            <a:r>
              <a:rPr lang="fr-FR" dirty="0" smtClean="0">
                <a:solidFill>
                  <a:schemeClr val="accent5">
                    <a:lumMod val="75000"/>
                  </a:schemeClr>
                </a:solidFill>
                <a:latin typeface="Arial" panose="020B0604020202020204" pitchFamily="34" charset="0"/>
                <a:cs typeface="Arial" panose="020B0604020202020204" pitchFamily="34" charset="0"/>
              </a:rPr>
              <a:t> : test de masse module IIAM</a:t>
            </a:r>
          </a:p>
          <a:p>
            <a:r>
              <a:rPr lang="fr-FR" b="1" dirty="0" smtClean="0">
                <a:solidFill>
                  <a:schemeClr val="accent5">
                    <a:lumMod val="75000"/>
                  </a:schemeClr>
                </a:solidFill>
                <a:latin typeface="Arial" panose="020B0604020202020204" pitchFamily="34" charset="0"/>
                <a:cs typeface="Arial" panose="020B0604020202020204" pitchFamily="34" charset="0"/>
              </a:rPr>
              <a:t>Printemps</a:t>
            </a:r>
            <a:r>
              <a:rPr lang="fr-FR" dirty="0" smtClean="0">
                <a:solidFill>
                  <a:schemeClr val="accent5">
                    <a:lumMod val="75000"/>
                  </a:schemeClr>
                </a:solidFill>
                <a:latin typeface="Arial" panose="020B0604020202020204" pitchFamily="34" charset="0"/>
                <a:cs typeface="Arial" panose="020B0604020202020204" pitchFamily="34" charset="0"/>
              </a:rPr>
              <a:t> : ouverture IIAM</a:t>
            </a:r>
          </a:p>
          <a:p>
            <a:r>
              <a:rPr lang="fr-FR" b="1" dirty="0" smtClean="0">
                <a:solidFill>
                  <a:schemeClr val="accent5">
                    <a:lumMod val="75000"/>
                  </a:schemeClr>
                </a:solidFill>
                <a:latin typeface="Arial" panose="020B0604020202020204" pitchFamily="34" charset="0"/>
                <a:cs typeface="Arial" panose="020B0604020202020204" pitchFamily="34" charset="0"/>
              </a:rPr>
              <a:t>Automne</a:t>
            </a:r>
            <a:r>
              <a:rPr lang="fr-FR" dirty="0" smtClean="0">
                <a:solidFill>
                  <a:schemeClr val="accent5">
                    <a:lumMod val="75000"/>
                  </a:schemeClr>
                </a:solidFill>
                <a:latin typeface="Arial" panose="020B0604020202020204" pitchFamily="34" charset="0"/>
                <a:cs typeface="Arial" panose="020B0604020202020204" pitchFamily="34" charset="0"/>
              </a:rPr>
              <a:t> : résultats ECHE</a:t>
            </a:r>
          </a:p>
          <a:p>
            <a:r>
              <a:rPr lang="fr-FR" b="1" dirty="0" smtClean="0">
                <a:solidFill>
                  <a:schemeClr val="accent5">
                    <a:lumMod val="75000"/>
                  </a:schemeClr>
                </a:solidFill>
                <a:latin typeface="Arial" panose="020B0604020202020204" pitchFamily="34" charset="0"/>
                <a:cs typeface="Arial" panose="020B0604020202020204" pitchFamily="34" charset="0"/>
              </a:rPr>
              <a:t>Hiver </a:t>
            </a:r>
            <a:r>
              <a:rPr lang="fr-FR" dirty="0" smtClean="0">
                <a:solidFill>
                  <a:schemeClr val="accent5">
                    <a:lumMod val="75000"/>
                  </a:schemeClr>
                </a:solidFill>
                <a:latin typeface="Arial" panose="020B0604020202020204" pitchFamily="34" charset="0"/>
                <a:cs typeface="Arial" panose="020B0604020202020204" pitchFamily="34" charset="0"/>
              </a:rPr>
              <a:t>: interconnexion </a:t>
            </a:r>
            <a:r>
              <a:rPr lang="fr-FR" dirty="0" err="1" smtClean="0">
                <a:solidFill>
                  <a:schemeClr val="accent5">
                    <a:lumMod val="75000"/>
                  </a:schemeClr>
                </a:solidFill>
                <a:latin typeface="Arial" panose="020B0604020202020204" pitchFamily="34" charset="0"/>
                <a:cs typeface="Arial" panose="020B0604020202020204" pitchFamily="34" charset="0"/>
              </a:rPr>
              <a:t>Mobility</a:t>
            </a:r>
            <a:r>
              <a:rPr lang="fr-FR" dirty="0" smtClean="0">
                <a:solidFill>
                  <a:schemeClr val="accent5">
                    <a:lumMod val="75000"/>
                  </a:schemeClr>
                </a:solidFill>
                <a:latin typeface="Arial" panose="020B0604020202020204" pitchFamily="34" charset="0"/>
                <a:cs typeface="Arial" panose="020B0604020202020204" pitchFamily="34" charset="0"/>
              </a:rPr>
              <a:t> </a:t>
            </a:r>
            <a:r>
              <a:rPr lang="fr-FR" dirty="0" err="1" smtClean="0">
                <a:solidFill>
                  <a:schemeClr val="accent5">
                    <a:lumMod val="75000"/>
                  </a:schemeClr>
                </a:solidFill>
                <a:latin typeface="Arial" panose="020B0604020202020204" pitchFamily="34" charset="0"/>
                <a:cs typeface="Arial" panose="020B0604020202020204" pitchFamily="34" charset="0"/>
              </a:rPr>
              <a:t>Tool</a:t>
            </a:r>
            <a:r>
              <a:rPr lang="fr-FR" dirty="0" smtClean="0">
                <a:solidFill>
                  <a:schemeClr val="accent5">
                    <a:lumMod val="75000"/>
                  </a:schemeClr>
                </a:solidFill>
                <a:latin typeface="Arial" panose="020B0604020202020204" pitchFamily="34" charset="0"/>
                <a:cs typeface="Arial" panose="020B0604020202020204" pitchFamily="34" charset="0"/>
              </a:rPr>
              <a:t>+</a:t>
            </a:r>
          </a:p>
        </p:txBody>
      </p:sp>
      <p:sp>
        <p:nvSpPr>
          <p:cNvPr id="18" name="ZoneTexte 17"/>
          <p:cNvSpPr txBox="1"/>
          <p:nvPr/>
        </p:nvSpPr>
        <p:spPr>
          <a:xfrm>
            <a:off x="4523874" y="2633381"/>
            <a:ext cx="1034716" cy="400110"/>
          </a:xfrm>
          <a:prstGeom prst="rect">
            <a:avLst/>
          </a:prstGeom>
          <a:noFill/>
        </p:spPr>
        <p:txBody>
          <a:bodyPr wrap="square" rtlCol="0">
            <a:spAutoFit/>
          </a:bodyPr>
          <a:lstStyle/>
          <a:p>
            <a:r>
              <a:rPr lang="fr-FR" sz="2000" dirty="0" smtClean="0">
                <a:solidFill>
                  <a:srgbClr val="C00870"/>
                </a:solidFill>
                <a:latin typeface="Arial Black" panose="020B0A04020102020204" pitchFamily="34" charset="0"/>
              </a:rPr>
              <a:t>2021</a:t>
            </a:r>
            <a:endParaRPr lang="fr-FR" sz="2000" dirty="0">
              <a:solidFill>
                <a:srgbClr val="C00870"/>
              </a:solidFill>
              <a:latin typeface="Arial Black" panose="020B0A04020102020204" pitchFamily="34" charset="0"/>
            </a:endParaRPr>
          </a:p>
        </p:txBody>
      </p:sp>
      <p:cxnSp>
        <p:nvCxnSpPr>
          <p:cNvPr id="19" name="Connecteur droit 18"/>
          <p:cNvCxnSpPr/>
          <p:nvPr/>
        </p:nvCxnSpPr>
        <p:spPr>
          <a:xfrm>
            <a:off x="5001127" y="1408878"/>
            <a:ext cx="0" cy="1224503"/>
          </a:xfrm>
          <a:prstGeom prst="line">
            <a:avLst/>
          </a:prstGeom>
          <a:ln>
            <a:solidFill>
              <a:srgbClr val="C00870"/>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908884" y="851097"/>
            <a:ext cx="2839453" cy="646331"/>
          </a:xfrm>
          <a:prstGeom prst="rect">
            <a:avLst/>
          </a:prstGeom>
          <a:noFill/>
        </p:spPr>
        <p:txBody>
          <a:bodyPr wrap="square" rtlCol="0">
            <a:spAutoFit/>
          </a:bodyPr>
          <a:lstStyle/>
          <a:p>
            <a:r>
              <a:rPr lang="fr-FR" dirty="0" smtClean="0">
                <a:solidFill>
                  <a:schemeClr val="accent5">
                    <a:lumMod val="75000"/>
                  </a:schemeClr>
                </a:solidFill>
                <a:latin typeface="Arial" panose="020B0604020202020204" pitchFamily="34" charset="0"/>
                <a:cs typeface="Arial" panose="020B0604020202020204" pitchFamily="34" charset="0"/>
              </a:rPr>
              <a:t>Accord Interinstitutionnel</a:t>
            </a:r>
          </a:p>
          <a:p>
            <a:r>
              <a:rPr lang="fr-FR" dirty="0" smtClean="0">
                <a:solidFill>
                  <a:schemeClr val="accent5">
                    <a:lumMod val="75000"/>
                  </a:schemeClr>
                </a:solidFill>
                <a:latin typeface="Arial" panose="020B0604020202020204" pitchFamily="34" charset="0"/>
                <a:cs typeface="Arial" panose="020B0604020202020204" pitchFamily="34" charset="0"/>
              </a:rPr>
              <a:t>Contrats Pédagogiques</a:t>
            </a:r>
          </a:p>
        </p:txBody>
      </p:sp>
      <p:sp>
        <p:nvSpPr>
          <p:cNvPr id="21" name="ZoneTexte 20"/>
          <p:cNvSpPr txBox="1"/>
          <p:nvPr/>
        </p:nvSpPr>
        <p:spPr>
          <a:xfrm>
            <a:off x="5778696" y="2641281"/>
            <a:ext cx="1034716" cy="400110"/>
          </a:xfrm>
          <a:prstGeom prst="rect">
            <a:avLst/>
          </a:prstGeom>
          <a:noFill/>
        </p:spPr>
        <p:txBody>
          <a:bodyPr wrap="square" rtlCol="0">
            <a:spAutoFit/>
          </a:bodyPr>
          <a:lstStyle/>
          <a:p>
            <a:r>
              <a:rPr lang="fr-FR" sz="2000" dirty="0" smtClean="0">
                <a:solidFill>
                  <a:srgbClr val="C00870"/>
                </a:solidFill>
                <a:latin typeface="Arial Black" panose="020B0A04020102020204" pitchFamily="34" charset="0"/>
              </a:rPr>
              <a:t>2022</a:t>
            </a:r>
            <a:endParaRPr lang="fr-FR" sz="2000" dirty="0">
              <a:solidFill>
                <a:srgbClr val="C00870"/>
              </a:solidFill>
              <a:latin typeface="Arial Black" panose="020B0A04020102020204" pitchFamily="34" charset="0"/>
            </a:endParaRPr>
          </a:p>
        </p:txBody>
      </p:sp>
      <p:cxnSp>
        <p:nvCxnSpPr>
          <p:cNvPr id="22" name="Connecteur droit 21"/>
          <p:cNvCxnSpPr/>
          <p:nvPr/>
        </p:nvCxnSpPr>
        <p:spPr>
          <a:xfrm>
            <a:off x="6041054" y="3010612"/>
            <a:ext cx="8020" cy="839494"/>
          </a:xfrm>
          <a:prstGeom prst="line">
            <a:avLst/>
          </a:prstGeom>
          <a:ln>
            <a:solidFill>
              <a:srgbClr val="C00870"/>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6041054" y="3761556"/>
            <a:ext cx="2332925" cy="369332"/>
          </a:xfrm>
          <a:prstGeom prst="rect">
            <a:avLst/>
          </a:prstGeom>
          <a:noFill/>
        </p:spPr>
        <p:txBody>
          <a:bodyPr wrap="square" rtlCol="0">
            <a:spAutoFit/>
          </a:bodyPr>
          <a:lstStyle/>
          <a:p>
            <a:r>
              <a:rPr lang="fr-FR" dirty="0" smtClean="0">
                <a:solidFill>
                  <a:schemeClr val="accent5">
                    <a:lumMod val="75000"/>
                  </a:schemeClr>
                </a:solidFill>
                <a:latin typeface="Arial" panose="020B0604020202020204" pitchFamily="34" charset="0"/>
                <a:cs typeface="Arial" panose="020B0604020202020204" pitchFamily="34" charset="0"/>
              </a:rPr>
              <a:t>Sélection/Affectation</a:t>
            </a:r>
          </a:p>
        </p:txBody>
      </p:sp>
      <p:sp>
        <p:nvSpPr>
          <p:cNvPr id="25" name="ZoneTexte 24"/>
          <p:cNvSpPr txBox="1"/>
          <p:nvPr/>
        </p:nvSpPr>
        <p:spPr>
          <a:xfrm>
            <a:off x="7132249" y="2642299"/>
            <a:ext cx="1034716" cy="400110"/>
          </a:xfrm>
          <a:prstGeom prst="rect">
            <a:avLst/>
          </a:prstGeom>
          <a:noFill/>
        </p:spPr>
        <p:txBody>
          <a:bodyPr wrap="square" rtlCol="0">
            <a:spAutoFit/>
          </a:bodyPr>
          <a:lstStyle/>
          <a:p>
            <a:r>
              <a:rPr lang="fr-FR" sz="2000" dirty="0" smtClean="0">
                <a:solidFill>
                  <a:srgbClr val="C00870"/>
                </a:solidFill>
                <a:latin typeface="Arial Black" panose="020B0A04020102020204" pitchFamily="34" charset="0"/>
              </a:rPr>
              <a:t>2023</a:t>
            </a:r>
            <a:endParaRPr lang="fr-FR" sz="2000" dirty="0">
              <a:solidFill>
                <a:srgbClr val="C00870"/>
              </a:solidFill>
              <a:latin typeface="Arial Black" panose="020B0A04020102020204" pitchFamily="34" charset="0"/>
            </a:endParaRPr>
          </a:p>
        </p:txBody>
      </p:sp>
      <p:sp>
        <p:nvSpPr>
          <p:cNvPr id="27" name="ZoneTexte 26"/>
          <p:cNvSpPr txBox="1"/>
          <p:nvPr/>
        </p:nvSpPr>
        <p:spPr>
          <a:xfrm>
            <a:off x="7132249" y="1501211"/>
            <a:ext cx="2332925" cy="369332"/>
          </a:xfrm>
          <a:prstGeom prst="rect">
            <a:avLst/>
          </a:prstGeom>
          <a:noFill/>
        </p:spPr>
        <p:txBody>
          <a:bodyPr wrap="square" rtlCol="0">
            <a:spAutoFit/>
          </a:bodyPr>
          <a:lstStyle/>
          <a:p>
            <a:r>
              <a:rPr lang="fr-FR" dirty="0" smtClean="0">
                <a:solidFill>
                  <a:schemeClr val="accent5">
                    <a:lumMod val="75000"/>
                  </a:schemeClr>
                </a:solidFill>
                <a:latin typeface="Arial" panose="020B0604020202020204" pitchFamily="34" charset="0"/>
                <a:cs typeface="Arial" panose="020B0604020202020204" pitchFamily="34" charset="0"/>
              </a:rPr>
              <a:t>Relevé de Notes</a:t>
            </a:r>
          </a:p>
        </p:txBody>
      </p:sp>
      <p:cxnSp>
        <p:nvCxnSpPr>
          <p:cNvPr id="28" name="Connecteur droit 27"/>
          <p:cNvCxnSpPr/>
          <p:nvPr/>
        </p:nvCxnSpPr>
        <p:spPr>
          <a:xfrm>
            <a:off x="7203506" y="1826202"/>
            <a:ext cx="8020" cy="839494"/>
          </a:xfrm>
          <a:prstGeom prst="line">
            <a:avLst/>
          </a:prstGeom>
          <a:ln>
            <a:solidFill>
              <a:srgbClr val="C00870"/>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379188" y="2641281"/>
            <a:ext cx="1034716" cy="400110"/>
          </a:xfrm>
          <a:prstGeom prst="rect">
            <a:avLst/>
          </a:prstGeom>
          <a:noFill/>
        </p:spPr>
        <p:txBody>
          <a:bodyPr wrap="square" rtlCol="0">
            <a:spAutoFit/>
          </a:bodyPr>
          <a:lstStyle/>
          <a:p>
            <a:r>
              <a:rPr lang="fr-FR" sz="2000" dirty="0" smtClean="0">
                <a:solidFill>
                  <a:srgbClr val="C00870"/>
                </a:solidFill>
                <a:latin typeface="Arial Black" panose="020B0A04020102020204" pitchFamily="34" charset="0"/>
              </a:rPr>
              <a:t>2024</a:t>
            </a:r>
            <a:endParaRPr lang="fr-FR" sz="2000" dirty="0">
              <a:solidFill>
                <a:srgbClr val="C00870"/>
              </a:solidFill>
              <a:latin typeface="Arial Black" panose="020B0A04020102020204" pitchFamily="34" charset="0"/>
            </a:endParaRPr>
          </a:p>
        </p:txBody>
      </p:sp>
      <p:cxnSp>
        <p:nvCxnSpPr>
          <p:cNvPr id="30" name="Connecteur droit 29"/>
          <p:cNvCxnSpPr/>
          <p:nvPr/>
        </p:nvCxnSpPr>
        <p:spPr>
          <a:xfrm flipH="1">
            <a:off x="9071811" y="3064269"/>
            <a:ext cx="12031" cy="1170847"/>
          </a:xfrm>
          <a:prstGeom prst="line">
            <a:avLst/>
          </a:prstGeom>
          <a:ln>
            <a:solidFill>
              <a:srgbClr val="C00870"/>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8896546" y="4319337"/>
            <a:ext cx="2521422" cy="646331"/>
          </a:xfrm>
          <a:prstGeom prst="rect">
            <a:avLst/>
          </a:prstGeom>
          <a:noFill/>
        </p:spPr>
        <p:txBody>
          <a:bodyPr wrap="square" rtlCol="0">
            <a:spAutoFit/>
          </a:bodyPr>
          <a:lstStyle/>
          <a:p>
            <a:r>
              <a:rPr lang="fr-FR" dirty="0" smtClean="0">
                <a:solidFill>
                  <a:schemeClr val="accent5">
                    <a:lumMod val="75000"/>
                  </a:schemeClr>
                </a:solidFill>
                <a:latin typeface="Arial" panose="020B0604020202020204" pitchFamily="34" charset="0"/>
                <a:cs typeface="Arial" panose="020B0604020202020204" pitchFamily="34" charset="0"/>
              </a:rPr>
              <a:t>Identifiant unique</a:t>
            </a:r>
          </a:p>
          <a:p>
            <a:r>
              <a:rPr lang="fr-FR" dirty="0" smtClean="0">
                <a:solidFill>
                  <a:schemeClr val="accent5">
                    <a:lumMod val="75000"/>
                  </a:schemeClr>
                </a:solidFill>
                <a:latin typeface="Arial" panose="020B0604020202020204" pitchFamily="34" charset="0"/>
                <a:cs typeface="Arial" panose="020B0604020202020204" pitchFamily="34" charset="0"/>
              </a:rPr>
              <a:t>Plateforme de services</a:t>
            </a:r>
          </a:p>
        </p:txBody>
      </p:sp>
      <p:sp>
        <p:nvSpPr>
          <p:cNvPr id="34" name="Ellipse 33"/>
          <p:cNvSpPr/>
          <p:nvPr/>
        </p:nvSpPr>
        <p:spPr>
          <a:xfrm>
            <a:off x="8518358" y="5342021"/>
            <a:ext cx="3007895" cy="111893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9025167" y="5659033"/>
            <a:ext cx="2081464" cy="369332"/>
          </a:xfrm>
          <a:prstGeom prst="rect">
            <a:avLst/>
          </a:prstGeom>
          <a:noFill/>
        </p:spPr>
        <p:txBody>
          <a:bodyPr wrap="square" rtlCol="0">
            <a:spAutoFit/>
          </a:bodyPr>
          <a:lstStyle/>
          <a:p>
            <a:r>
              <a:rPr lang="fr-FR" dirty="0" smtClean="0">
                <a:solidFill>
                  <a:schemeClr val="accent5">
                    <a:lumMod val="75000"/>
                  </a:schemeClr>
                </a:solidFill>
                <a:latin typeface="Arial" panose="020B0604020202020204" pitchFamily="34" charset="0"/>
                <a:cs typeface="Arial" panose="020B0604020202020204" pitchFamily="34" charset="0"/>
              </a:rPr>
              <a:t>Calendrier indicatif</a:t>
            </a:r>
          </a:p>
        </p:txBody>
      </p:sp>
      <p:cxnSp>
        <p:nvCxnSpPr>
          <p:cNvPr id="26" name="Connecteur droit 25"/>
          <p:cNvCxnSpPr/>
          <p:nvPr/>
        </p:nvCxnSpPr>
        <p:spPr>
          <a:xfrm>
            <a:off x="3095619" y="1539593"/>
            <a:ext cx="0" cy="1063011"/>
          </a:xfrm>
          <a:prstGeom prst="line">
            <a:avLst/>
          </a:prstGeom>
          <a:ln>
            <a:solidFill>
              <a:srgbClr val="C00870"/>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1831559" y="889656"/>
            <a:ext cx="2612106" cy="646331"/>
          </a:xfrm>
          <a:prstGeom prst="rect">
            <a:avLst/>
          </a:prstGeom>
          <a:noFill/>
        </p:spPr>
        <p:txBody>
          <a:bodyPr wrap="square" rtlCol="0">
            <a:spAutoFit/>
          </a:bodyPr>
          <a:lstStyle/>
          <a:p>
            <a:pPr algn="ctr"/>
            <a:r>
              <a:rPr lang="fr-FR" b="1" dirty="0" smtClean="0">
                <a:solidFill>
                  <a:srgbClr val="C00870"/>
                </a:solidFill>
                <a:latin typeface="Arial" panose="020B0604020202020204" pitchFamily="34" charset="0"/>
                <a:cs typeface="Arial" panose="020B0604020202020204" pitchFamily="34" charset="0"/>
              </a:rPr>
              <a:t>Identifiant européen</a:t>
            </a:r>
          </a:p>
          <a:p>
            <a:pPr algn="ctr"/>
            <a:r>
              <a:rPr lang="fr-FR" b="1" dirty="0" smtClean="0">
                <a:solidFill>
                  <a:srgbClr val="C00870"/>
                </a:solidFill>
                <a:latin typeface="Arial" panose="020B0604020202020204" pitchFamily="34" charset="0"/>
                <a:cs typeface="Arial" panose="020B0604020202020204" pitchFamily="34" charset="0"/>
              </a:rPr>
              <a:t>ESI &amp; ESCN</a:t>
            </a:r>
          </a:p>
        </p:txBody>
      </p:sp>
    </p:spTree>
    <p:extLst>
      <p:ext uri="{BB962C8B-B14F-4D97-AF65-F5344CB8AC3E}">
        <p14:creationId xmlns:p14="http://schemas.microsoft.com/office/powerpoint/2010/main" val="3087699900"/>
      </p:ext>
    </p:extLst>
  </p:cSld>
  <p:clrMapOvr>
    <a:masterClrMapping/>
  </p:clrMapOvr>
  <mc:AlternateContent xmlns:mc="http://schemas.openxmlformats.org/markup-compatibility/2006" xmlns:p14="http://schemas.microsoft.com/office/powerpoint/2010/main">
    <mc:Choice Requires="p14">
      <p:transition spd="slow" p14:dur="1250">
        <p:wipe dir="r"/>
      </p:transition>
    </mc:Choice>
    <mc:Fallback xmlns="">
      <p:transition spd="slow">
        <p:wipe dir="r"/>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3508</Words>
  <Application>Microsoft Office PowerPoint</Application>
  <PresentationFormat>Grand écran</PresentationFormat>
  <Paragraphs>396</Paragraphs>
  <Slides>21</Slides>
  <Notes>21</Notes>
  <HiddenSlides>0</HiddenSlides>
  <MMClips>3</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Arial Black</vt:lpstr>
      <vt:lpstr>Arial Narrow</vt:lpstr>
      <vt:lpstr>Calibri</vt:lpstr>
      <vt:lpstr>Calibri Light</vt:lpstr>
      <vt:lpstr>Ink Free</vt:lpstr>
      <vt:lpstr>Wingdings</vt:lpstr>
      <vt:lpstr>Wingdings 2</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Agence Erasmus+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Marie-Pierre Chalimbaud</dc:creator>
  <cp:lastModifiedBy>Marie-Pierre Chalimbaud</cp:lastModifiedBy>
  <cp:revision>392</cp:revision>
  <cp:lastPrinted>2020-03-12T09:51:23Z</cp:lastPrinted>
  <dcterms:created xsi:type="dcterms:W3CDTF">2020-02-25T11:38:18Z</dcterms:created>
  <dcterms:modified xsi:type="dcterms:W3CDTF">2020-03-13T13:23:57Z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