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0" r:id="rId3"/>
    <p:sldId id="257" r:id="rId4"/>
    <p:sldId id="259" r:id="rId5"/>
    <p:sldId id="261" r:id="rId6"/>
    <p:sldId id="263" r:id="rId7"/>
    <p:sldId id="258" r:id="rId8"/>
    <p:sldId id="262" r:id="rId9"/>
    <p:sldId id="39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88CE7-4F34-420E-8A26-48405BE0494D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415C7-D036-427A-931D-3A146266C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32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1’+7’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10h20 à 10h28</a:t>
            </a:r>
          </a:p>
          <a:p>
            <a:endParaRPr lang="fr-FR" dirty="0"/>
          </a:p>
          <a:p>
            <a:r>
              <a:rPr lang="fr-FR" dirty="0"/>
              <a:t>EBA JTR</a:t>
            </a:r>
          </a:p>
          <a:p>
            <a:endParaRPr lang="fr-FR" dirty="0"/>
          </a:p>
          <a:p>
            <a:r>
              <a:rPr lang="fr-FR" dirty="0"/>
              <a:t>Concrètement, comment peuvent s'incarner ces mobilités </a:t>
            </a:r>
            <a:r>
              <a:rPr lang="fr-FR" dirty="0" err="1"/>
              <a:t>Erasmlus</a:t>
            </a:r>
            <a:r>
              <a:rPr lang="fr-FR" dirty="0"/>
              <a:t> +. Prenons l'exemple d'un jeune de 15 ans, quelles activités/opportunités s'offrent à lui avec </a:t>
            </a:r>
            <a:r>
              <a:rPr lang="fr-FR" dirty="0" err="1"/>
              <a:t>Ersamus</a:t>
            </a:r>
            <a:r>
              <a:rPr lang="fr-FR" dirty="0"/>
              <a:t> +  ?</a:t>
            </a:r>
          </a:p>
          <a:p>
            <a:endParaRPr lang="fr-FR" dirty="0"/>
          </a:p>
          <a:p>
            <a:r>
              <a:rPr lang="fr-FR" dirty="0"/>
              <a:t>Si l' établissement de ce jeune, collégien, est </a:t>
            </a:r>
            <a:r>
              <a:rPr lang="fr-FR" dirty="0" err="1"/>
              <a:t>bénéficiare</a:t>
            </a:r>
            <a:r>
              <a:rPr lang="fr-FR" dirty="0"/>
              <a:t> Erasmus +, suite à l'obtention d'une accréditation  ou d'une subvention de projet de mobilité, alors celui-ci aura accès à plusieurs opportunités  :</a:t>
            </a:r>
          </a:p>
          <a:p>
            <a:r>
              <a:rPr lang="fr-FR" dirty="0"/>
              <a:t>- partir étudier dans une autre école en Europe, au sein d'un groupe d'élèves de son </a:t>
            </a:r>
            <a:r>
              <a:rPr lang="fr-FR" dirty="0" err="1"/>
              <a:t>sollège</a:t>
            </a:r>
            <a:r>
              <a:rPr lang="fr-FR" dirty="0"/>
              <a:t> ou à titre individuel </a:t>
            </a:r>
          </a:p>
          <a:p>
            <a:r>
              <a:rPr lang="fr-FR" dirty="0"/>
              <a:t>- faire son stage de découverte professionnelle</a:t>
            </a:r>
          </a:p>
          <a:p>
            <a:r>
              <a:rPr lang="fr-FR" dirty="0"/>
              <a:t>- MAIS AUSSI, pendant les vacances, par le biais de ... =&gt; activités Jeunesse</a:t>
            </a:r>
          </a:p>
          <a:p>
            <a:endParaRPr lang="fr-FR" dirty="0"/>
          </a:p>
          <a:p>
            <a:r>
              <a:rPr lang="fr-FR" dirty="0"/>
              <a:t>-Démontrer les bénéfices de la mobilité (compétences linguistiques, soft </a:t>
            </a:r>
            <a:r>
              <a:rPr lang="fr-FR" dirty="0" err="1"/>
              <a:t>skills</a:t>
            </a:r>
            <a:r>
              <a:rPr lang="fr-FR" dirty="0"/>
              <a:t>, ...)</a:t>
            </a:r>
          </a:p>
          <a:p>
            <a:endParaRPr lang="fr-FR" dirty="0"/>
          </a:p>
          <a:p>
            <a:r>
              <a:rPr lang="fr-FR" dirty="0"/>
              <a:t>Transition journaliste : avec la crise sanitaire que nous vivons, le digital s'invite-t-il aussi dans les mobilités Erasmus + ?</a:t>
            </a:r>
          </a:p>
          <a:p>
            <a:endParaRPr lang="fr-FR" dirty="0"/>
          </a:p>
          <a:p>
            <a:r>
              <a:rPr lang="fr-FR" dirty="0"/>
              <a:t>- Introduire la nouveauté E+ 21-27  liées à la mobilité hybride + : la crise sanitaire a transformé une menace en opportunité en </a:t>
            </a:r>
            <a:r>
              <a:rPr lang="fr-FR" dirty="0" err="1"/>
              <a:t>permttant</a:t>
            </a:r>
            <a:r>
              <a:rPr lang="fr-FR" dirty="0"/>
              <a:t> d'inscrire les futures mobilités Erasmus + dans un projet </a:t>
            </a:r>
            <a:r>
              <a:rPr lang="fr-FR" dirty="0" err="1"/>
              <a:t>pédagohique</a:t>
            </a:r>
            <a:r>
              <a:rPr lang="fr-FR" dirty="0"/>
              <a:t> plus large incluant des activités à distance avant/pendant et après  le séjour à l'étranger. Ces nouveaux formats de mobilité hybrides permettent aussi de maximiser les impacts des mobilités de ceux qui partent sur l'ensemble des jeunes d'une classe/groupe  =&gt; Donner un exemple avec un outil digital collaboratif qui permet de faire participer les jeunes qui ne partent pas à l'étranger</a:t>
            </a:r>
          </a:p>
          <a:p>
            <a:endParaRPr lang="fr-FR" dirty="0"/>
          </a:p>
          <a:p>
            <a:r>
              <a:rPr lang="fr-FR" dirty="0"/>
              <a:t>Relance journaliste  : ce nouvel Erasmus +21-27 se veut plus inclusif, c'est à dire faire partir davantage de jeunes en mobilité à l'étranger, notamment ceux avec le moins d'</a:t>
            </a:r>
            <a:r>
              <a:rPr lang="fr-FR" dirty="0" err="1"/>
              <a:t>opportuniéts</a:t>
            </a:r>
            <a:r>
              <a:rPr lang="fr-FR" dirty="0"/>
              <a:t> (zones rurales, quartiers </a:t>
            </a:r>
            <a:r>
              <a:rPr lang="fr-FR" dirty="0" err="1"/>
              <a:t>prioritaiores</a:t>
            </a:r>
            <a:r>
              <a:rPr lang="fr-FR" dirty="0"/>
              <a:t> de la ville, jeunes en difficulté scolaire). Pour cela, quelles sont les possibilités </a:t>
            </a:r>
            <a:r>
              <a:rPr lang="fr-FR" dirty="0" err="1"/>
              <a:t>offrets</a:t>
            </a:r>
            <a:r>
              <a:rPr lang="fr-FR" dirty="0"/>
              <a:t> par le nouveau programme Erasmus + ?</a:t>
            </a:r>
          </a:p>
          <a:p>
            <a:endParaRPr lang="fr-FR" dirty="0"/>
          </a:p>
          <a:p>
            <a:r>
              <a:rPr lang="fr-FR" dirty="0"/>
              <a:t>Introduire les efforts spécifiques pour les publics de l'inclusion (</a:t>
            </a:r>
            <a:r>
              <a:rPr lang="fr-FR" dirty="0" err="1"/>
              <a:t>visiste</a:t>
            </a:r>
            <a:r>
              <a:rPr lang="fr-FR" dirty="0"/>
              <a:t> préparatoire, complément financier sur le soutien </a:t>
            </a:r>
            <a:r>
              <a:rPr lang="fr-FR" dirty="0" err="1"/>
              <a:t>oraganisationnel</a:t>
            </a:r>
            <a:r>
              <a:rPr lang="fr-FR" dirty="0"/>
              <a:t> + frais réels pour </a:t>
            </a:r>
            <a:r>
              <a:rPr lang="fr-FR" dirty="0" err="1"/>
              <a:t>courvir</a:t>
            </a:r>
            <a:r>
              <a:rPr lang="fr-FR" dirty="0"/>
              <a:t> les </a:t>
            </a:r>
            <a:r>
              <a:rPr lang="fr-FR" dirty="0" err="1"/>
              <a:t>bespoins</a:t>
            </a:r>
            <a:r>
              <a:rPr lang="fr-FR" dirty="0"/>
              <a:t> spécifiques, durée de mobilité adaptée). Revenir sur la mobilité hybride comme levier pour faire des mobilités de qualité au bénéfice des publics de l'inclusion =&gt; couplées avec des durées de séjours plus courtes, des activités à distance permettent de mieux préparer ou de prolonger l'expérience et ainsi et de mieux capitaliser sur les acquis des activités réalisées à l'étranger.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6641E-39EC-4A9B-9CB5-68B16F70FCD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09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AFE6-CE20-465C-ACBE-CF7DE224E374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109-CA40-4D56-946C-162965865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6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AFE6-CE20-465C-ACBE-CF7DE224E374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109-CA40-4D56-946C-162965865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76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AFE6-CE20-465C-ACBE-CF7DE224E374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109-CA40-4D56-946C-162965865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8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rmu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18"/>
            <a:ext cx="12192000" cy="6853382"/>
          </a:xfrm>
          <a:prstGeom prst="rect">
            <a:avLst/>
          </a:prstGeom>
        </p:spPr>
      </p:pic>
      <p:sp>
        <p:nvSpPr>
          <p:cNvPr id="9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1738313"/>
            <a:ext cx="6142491" cy="492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2113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ire géné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1964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43084" y="1217613"/>
            <a:ext cx="5910716" cy="155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fr-FR" sz="8000" kern="1200" cap="all" baseline="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>
              <a:defRPr lang="fr-FR" sz="8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2pPr>
            <a:lvl3pPr>
              <a:defRPr lang="fr-FR" sz="8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3pPr>
            <a:lvl4pPr>
              <a:defRPr lang="fr-FR" sz="8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4pPr>
            <a:lvl5pPr marL="1828800" indent="0">
              <a:buNone/>
              <a:defRPr lang="fr-FR" sz="8000" kern="1200" dirty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5" name="Image 4" descr="Une image contenant moniteur, écran, télévision, ordinateur&#10;&#10;Description générée automatiquement">
            <a:extLst>
              <a:ext uri="{FF2B5EF4-FFF2-40B4-BE49-F238E27FC236}">
                <a16:creationId xmlns:a16="http://schemas.microsoft.com/office/drawing/2014/main" id="{AF3FEF8A-5C1E-4219-AE09-11B3F233EB79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 t="5948" r="-313" b="21982"/>
          <a:stretch/>
        </p:blipFill>
        <p:spPr bwMode="auto">
          <a:xfrm>
            <a:off x="5656136" y="6262370"/>
            <a:ext cx="3139123" cy="59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59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Sous-Tit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08"/>
            <a:ext cx="12192000" cy="6855691"/>
          </a:xfrm>
          <a:prstGeom prst="rect">
            <a:avLst/>
          </a:prstGeom>
        </p:spPr>
      </p:pic>
      <p:sp>
        <p:nvSpPr>
          <p:cNvPr id="13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1738313"/>
            <a:ext cx="4370387" cy="492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Titre</a:t>
            </a:r>
          </a:p>
          <a:p>
            <a:pPr lvl="0"/>
            <a:r>
              <a:rPr lang="fr-FR" dirty="0"/>
              <a:t> 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2" hasCustomPrompt="1"/>
          </p:nvPr>
        </p:nvSpPr>
        <p:spPr>
          <a:xfrm>
            <a:off x="846138" y="2441642"/>
            <a:ext cx="4370387" cy="449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2000" kern="1200" dirty="0" smtClean="0">
                <a:solidFill>
                  <a:srgbClr val="FF9901"/>
                </a:solidFill>
                <a:latin typeface="Gotham Rounded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846138" y="3102108"/>
            <a:ext cx="4370387" cy="43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E79B08-1508-4CE0-A056-F7F9AC49D508}" type="datetimeFigureOut">
              <a:rPr lang="fr-FR" smtClean="0"/>
              <a:pPr/>
              <a:t>08/01/2021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7E196FC-E3EA-4A55-BEA6-CF4B69104E0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Une image contenant moniteur, écran, télévision, ordinateur&#10;&#10;Description générée automatiquement">
            <a:extLst>
              <a:ext uri="{FF2B5EF4-FFF2-40B4-BE49-F238E27FC236}">
                <a16:creationId xmlns:a16="http://schemas.microsoft.com/office/drawing/2014/main" id="{344F5A42-1F2D-4ED7-9352-AB868A8D68AD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 t="5948" r="-313" b="21982"/>
          <a:stretch/>
        </p:blipFill>
        <p:spPr bwMode="auto">
          <a:xfrm>
            <a:off x="5547980" y="6356350"/>
            <a:ext cx="3139123" cy="59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3327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09"/>
            <a:ext cx="12192000" cy="6853382"/>
          </a:xfrm>
          <a:prstGeom prst="rect">
            <a:avLst/>
          </a:prstGeom>
        </p:spPr>
      </p:pic>
      <p:sp>
        <p:nvSpPr>
          <p:cNvPr id="14" name="Espace réservé pour une image  13"/>
          <p:cNvSpPr>
            <a:spLocks noGrp="1"/>
          </p:cNvSpPr>
          <p:nvPr>
            <p:ph type="pic" sz="quarter" idx="10" hasCustomPrompt="1"/>
          </p:nvPr>
        </p:nvSpPr>
        <p:spPr>
          <a:xfrm>
            <a:off x="7281862" y="334963"/>
            <a:ext cx="4197931" cy="59436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000" dirty="0">
                <a:solidFill>
                  <a:srgbClr val="FF9901"/>
                </a:solidFill>
                <a:latin typeface="Gotham Rounded Medium" pitchFamily="2" charset="77"/>
              </a:rPr>
              <a:t>Image</a:t>
            </a:r>
          </a:p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1738313"/>
            <a:ext cx="6142491" cy="492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 hasCustomPrompt="1"/>
          </p:nvPr>
        </p:nvSpPr>
        <p:spPr>
          <a:xfrm>
            <a:off x="846138" y="2441642"/>
            <a:ext cx="6142491" cy="449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2000" kern="1200" dirty="0" smtClean="0">
                <a:solidFill>
                  <a:srgbClr val="FF9901"/>
                </a:solidFill>
                <a:latin typeface="Gotham Rounded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846138" y="3102108"/>
            <a:ext cx="6142491" cy="43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Contenu</a:t>
            </a:r>
          </a:p>
        </p:txBody>
      </p:sp>
      <p:pic>
        <p:nvPicPr>
          <p:cNvPr id="7" name="Image 6" descr="Une image contenant moniteur, écran, télévision, ordinateur&#10;&#10;Description générée automatiquement">
            <a:extLst>
              <a:ext uri="{FF2B5EF4-FFF2-40B4-BE49-F238E27FC236}">
                <a16:creationId xmlns:a16="http://schemas.microsoft.com/office/drawing/2014/main" id="{8A92E374-3540-4FAE-A569-918D2943F310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 t="5948" r="-313" b="21982"/>
          <a:stretch/>
        </p:blipFill>
        <p:spPr bwMode="auto">
          <a:xfrm>
            <a:off x="5606974" y="6313402"/>
            <a:ext cx="3139123" cy="59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0509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09"/>
            <a:ext cx="12192000" cy="6853382"/>
          </a:xfrm>
          <a:prstGeom prst="rect">
            <a:avLst/>
          </a:prstGeom>
        </p:spPr>
      </p:pic>
      <p:sp>
        <p:nvSpPr>
          <p:cNvPr id="3" name="Espace réservé du graphique 2"/>
          <p:cNvSpPr>
            <a:spLocks noGrp="1"/>
          </p:cNvSpPr>
          <p:nvPr>
            <p:ph type="chart" sz="quarter" idx="10" hasCustomPrompt="1"/>
          </p:nvPr>
        </p:nvSpPr>
        <p:spPr>
          <a:xfrm>
            <a:off x="7260934" y="340299"/>
            <a:ext cx="4152738" cy="5935889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2000" kern="1200" dirty="0">
                <a:solidFill>
                  <a:srgbClr val="FF9901"/>
                </a:solidFill>
                <a:latin typeface="Gotham Rounded Medium" pitchFamily="2" charset="77"/>
                <a:ea typeface="+mn-ea"/>
                <a:cs typeface="+mn-cs"/>
              </a:defRPr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2" hasCustomPrompt="1"/>
          </p:nvPr>
        </p:nvSpPr>
        <p:spPr>
          <a:xfrm>
            <a:off x="846138" y="2441642"/>
            <a:ext cx="5995533" cy="449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2000" kern="1200" dirty="0" smtClean="0">
                <a:solidFill>
                  <a:srgbClr val="FF9901"/>
                </a:solidFill>
                <a:latin typeface="Gotham Rounded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6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846138" y="3102108"/>
            <a:ext cx="5995533" cy="43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1738313"/>
            <a:ext cx="6142491" cy="492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7" name="Image 6" descr="Une image contenant moniteur, écran, télévision, ordinateur&#10;&#10;Description générée automatiquement">
            <a:extLst>
              <a:ext uri="{FF2B5EF4-FFF2-40B4-BE49-F238E27FC236}">
                <a16:creationId xmlns:a16="http://schemas.microsoft.com/office/drawing/2014/main" id="{7F7562A4-DC13-4DDD-8EEF-BE41B41B3E74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 t="5948" r="-313" b="21982"/>
          <a:stretch/>
        </p:blipFill>
        <p:spPr bwMode="auto">
          <a:xfrm>
            <a:off x="5419067" y="6316363"/>
            <a:ext cx="3139123" cy="59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746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09"/>
            <a:ext cx="12192000" cy="6853382"/>
          </a:xfrm>
          <a:prstGeom prst="rect">
            <a:avLst/>
          </a:prstGeom>
        </p:spPr>
      </p:pic>
      <p:sp>
        <p:nvSpPr>
          <p:cNvPr id="15" name="Espace réservé du texte 17"/>
          <p:cNvSpPr>
            <a:spLocks noGrp="1"/>
          </p:cNvSpPr>
          <p:nvPr>
            <p:ph type="body" sz="quarter" idx="12" hasCustomPrompt="1"/>
          </p:nvPr>
        </p:nvSpPr>
        <p:spPr>
          <a:xfrm>
            <a:off x="846138" y="2441642"/>
            <a:ext cx="5995533" cy="449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2000" kern="1200" dirty="0" smtClean="0">
                <a:solidFill>
                  <a:srgbClr val="FF9901"/>
                </a:solidFill>
                <a:latin typeface="Gotham Rounded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6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846138" y="3102108"/>
            <a:ext cx="5995533" cy="43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 hasCustomPrompt="1"/>
          </p:nvPr>
        </p:nvSpPr>
        <p:spPr>
          <a:xfrm>
            <a:off x="7405689" y="334978"/>
            <a:ext cx="3983570" cy="6019786"/>
          </a:xfrm>
          <a:prstGeom prst="rect">
            <a:avLst/>
          </a:prstGeom>
        </p:spPr>
        <p:txBody>
          <a:bodyPr/>
          <a:lstStyle>
            <a:lvl1pPr>
              <a:defRPr lang="fr-FR" sz="2000" kern="1200" dirty="0" smtClean="0">
                <a:solidFill>
                  <a:srgbClr val="FF9901"/>
                </a:solidFill>
                <a:latin typeface="Gotham Rounded Medium" pitchFamily="2" charset="77"/>
                <a:ea typeface="+mn-ea"/>
                <a:cs typeface="+mn-cs"/>
              </a:defRPr>
            </a:lvl1pPr>
          </a:lstStyle>
          <a:p>
            <a:r>
              <a:rPr lang="fr-FR" sz="2000" kern="1200" dirty="0">
                <a:solidFill>
                  <a:srgbClr val="FF9901"/>
                </a:solidFill>
                <a:latin typeface="Gotham Rounded Medium" pitchFamily="2" charset="77"/>
                <a:ea typeface="+mn-ea"/>
                <a:cs typeface="+mn-cs"/>
              </a:rPr>
              <a:t>Tableau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1738313"/>
            <a:ext cx="6142491" cy="492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7" name="Image 6" descr="Une image contenant moniteur, écran, télévision, ordinateur&#10;&#10;Description générée automatiquement">
            <a:extLst>
              <a:ext uri="{FF2B5EF4-FFF2-40B4-BE49-F238E27FC236}">
                <a16:creationId xmlns:a16="http://schemas.microsoft.com/office/drawing/2014/main" id="{D0243090-2C7D-41D9-BFCC-54A900A530FA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 t="5948" r="-313" b="21982"/>
          <a:stretch/>
        </p:blipFill>
        <p:spPr bwMode="auto">
          <a:xfrm>
            <a:off x="5488986" y="6365663"/>
            <a:ext cx="3139123" cy="59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682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18"/>
            <a:ext cx="12192000" cy="6853382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1pPr>
            <a:lvl2pPr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2pPr>
            <a:lvl3pPr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3pPr>
            <a:lvl4pPr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4pPr>
            <a:lvl5pPr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01" y="2055813"/>
            <a:ext cx="5183188" cy="449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2000" kern="1200" dirty="0" smtClean="0">
                <a:solidFill>
                  <a:srgbClr val="FF9901"/>
                </a:solidFill>
                <a:latin typeface="Gotham Rounded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0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27087" y="2055813"/>
            <a:ext cx="5170488" cy="449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2000" kern="1200" dirty="0" smtClean="0">
                <a:solidFill>
                  <a:srgbClr val="FF9901"/>
                </a:solidFill>
                <a:latin typeface="Gotham Rounded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2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827088" y="1339057"/>
            <a:ext cx="5170488" cy="492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8" name="Image 7" descr="Une image contenant moniteur, écran, télévision, ordinateur&#10;&#10;Description générée automatiquement">
            <a:extLst>
              <a:ext uri="{FF2B5EF4-FFF2-40B4-BE49-F238E27FC236}">
                <a16:creationId xmlns:a16="http://schemas.microsoft.com/office/drawing/2014/main" id="{52704952-4341-46E7-84BB-EC0CC6A55D9B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 t="5948" r="-313" b="21982"/>
          <a:stretch/>
        </p:blipFill>
        <p:spPr bwMode="auto">
          <a:xfrm>
            <a:off x="5408361" y="6298723"/>
            <a:ext cx="3139123" cy="59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249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mu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18"/>
            <a:ext cx="12192000" cy="6853382"/>
          </a:xfrm>
          <a:prstGeom prst="rect">
            <a:avLst/>
          </a:prstGeom>
        </p:spPr>
      </p:pic>
      <p:sp>
        <p:nvSpPr>
          <p:cNvPr id="9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1738313"/>
            <a:ext cx="6142491" cy="492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4" name="Image 3" descr="Une image contenant moniteur, écran, télévision, ordinateur&#10;&#10;Description générée automatiquement">
            <a:extLst>
              <a:ext uri="{FF2B5EF4-FFF2-40B4-BE49-F238E27FC236}">
                <a16:creationId xmlns:a16="http://schemas.microsoft.com/office/drawing/2014/main" id="{A36D9662-92AA-4215-9C29-98B3CD3CD44C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 t="5948" r="-313" b="21982"/>
          <a:stretch/>
        </p:blipFill>
        <p:spPr bwMode="auto">
          <a:xfrm>
            <a:off x="5419067" y="6341028"/>
            <a:ext cx="3139123" cy="59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562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AFE6-CE20-465C-ACBE-CF7DE224E374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109-CA40-4D56-946C-162965865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64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ych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38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1pPr>
            <a:lvl2pPr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2pPr>
            <a:lvl3pPr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3pPr>
            <a:lvl4pPr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4pPr>
            <a:lvl5pPr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78466"/>
            <a:ext cx="3925887" cy="449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2000" kern="1200" dirty="0" smtClean="0">
                <a:solidFill>
                  <a:srgbClr val="FF9901"/>
                </a:solidFill>
                <a:latin typeface="Gotham Rounded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8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846138" y="2343149"/>
            <a:ext cx="3925887" cy="35179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10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1370920"/>
            <a:ext cx="3925887" cy="492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11" name="Image 10" descr="Une image contenant moniteur, écran, télévision, ordinateur&#10;&#10;Description générée automatiquement">
            <a:extLst>
              <a:ext uri="{FF2B5EF4-FFF2-40B4-BE49-F238E27FC236}">
                <a16:creationId xmlns:a16="http://schemas.microsoft.com/office/drawing/2014/main" id="{430B1C3A-9369-4C00-813B-25D61E936CE9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 t="5948" r="-313" b="21982"/>
          <a:stretch/>
        </p:blipFill>
        <p:spPr bwMode="auto">
          <a:xfrm>
            <a:off x="5656135" y="6380357"/>
            <a:ext cx="3139123" cy="59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5963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d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18"/>
            <a:ext cx="12192000" cy="6853382"/>
          </a:xfrm>
          <a:prstGeom prst="rect">
            <a:avLst/>
          </a:prstGeom>
        </p:spPr>
      </p:pic>
      <p:sp>
        <p:nvSpPr>
          <p:cNvPr id="8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895189" y="2074249"/>
            <a:ext cx="10028625" cy="449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2000" kern="1200" dirty="0" smtClean="0">
                <a:solidFill>
                  <a:srgbClr val="FF9901"/>
                </a:solidFill>
                <a:latin typeface="Gotham Rounded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895189" y="2734715"/>
            <a:ext cx="10028625" cy="43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10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895189" y="1370920"/>
            <a:ext cx="10028625" cy="492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7" name="Image 6" descr="Une image contenant moniteur, écran, télévision, ordinateur&#10;&#10;Description générée automatiquement">
            <a:extLst>
              <a:ext uri="{FF2B5EF4-FFF2-40B4-BE49-F238E27FC236}">
                <a16:creationId xmlns:a16="http://schemas.microsoft.com/office/drawing/2014/main" id="{CCC517E8-C3AA-4F03-811F-97ADD99E9666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 t="5948" r="-313" b="21982"/>
          <a:stretch/>
        </p:blipFill>
        <p:spPr bwMode="auto">
          <a:xfrm>
            <a:off x="5567645" y="6262370"/>
            <a:ext cx="3139123" cy="59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90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AFE6-CE20-465C-ACBE-CF7DE224E374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109-CA40-4D56-946C-162965865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3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AFE6-CE20-465C-ACBE-CF7DE224E374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109-CA40-4D56-946C-162965865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52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AFE6-CE20-465C-ACBE-CF7DE224E374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109-CA40-4D56-946C-162965865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26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AFE6-CE20-465C-ACBE-CF7DE224E374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109-CA40-4D56-946C-162965865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95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AFE6-CE20-465C-ACBE-CF7DE224E374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109-CA40-4D56-946C-162965865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86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AFE6-CE20-465C-ACBE-CF7DE224E374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109-CA40-4D56-946C-162965865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27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AFE6-CE20-465C-ACBE-CF7DE224E374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1109-CA40-4D56-946C-162965865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7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DAFE6-CE20-465C-ACBE-CF7DE224E374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B1109-CA40-4D56-946C-1629658652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57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E8144B-DCEF-46B1-A59F-1F21EFC3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2124D8-5C68-40AA-BF6C-A8803F0BE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616F4E-39CF-4778-9939-C5F1E1000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D3D5F-83F3-4122-A821-BE28BCED2BD7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CF8073-1FE4-4AC6-BF5B-94B05C7B7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3E42A9-0923-4285-9551-A29E3DB0C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DD9B3-0976-496C-8A0C-A6D9176BBF8B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moniteur, écran, télévision, ordinateur&#10;&#10;Description générée automatiquement">
            <a:extLst>
              <a:ext uri="{FF2B5EF4-FFF2-40B4-BE49-F238E27FC236}">
                <a16:creationId xmlns:a16="http://schemas.microsoft.com/office/drawing/2014/main" id="{1C7B2FEF-DB8E-424E-82D4-0DA4FDF3C691}"/>
              </a:ext>
            </a:extLst>
          </p:cNvPr>
          <p:cNvPicPr/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 t="5948" r="-313" b="21982"/>
          <a:stretch/>
        </p:blipFill>
        <p:spPr bwMode="auto">
          <a:xfrm>
            <a:off x="5951103" y="6262370"/>
            <a:ext cx="3139123" cy="59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235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europass.eu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europass.eu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846139" y="1738313"/>
            <a:ext cx="2284988" cy="492125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Europass</a:t>
            </a:r>
          </a:p>
        </p:txBody>
      </p:sp>
      <p:pic>
        <p:nvPicPr>
          <p:cNvPr id="3" name="Imag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91" y="1200727"/>
            <a:ext cx="8292394" cy="4639101"/>
          </a:xfrm>
          <a:prstGeom prst="rect">
            <a:avLst/>
          </a:prstGeom>
        </p:spPr>
      </p:pic>
      <p:sp>
        <p:nvSpPr>
          <p:cNvPr id="10" name="Espace réservé du texte 1"/>
          <p:cNvSpPr txBox="1">
            <a:spLocks/>
          </p:cNvSpPr>
          <p:nvPr/>
        </p:nvSpPr>
        <p:spPr>
          <a:xfrm>
            <a:off x="751325" y="3856211"/>
            <a:ext cx="2580552" cy="492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Pour tous  </a:t>
            </a:r>
          </a:p>
        </p:txBody>
      </p:sp>
      <p:sp>
        <p:nvSpPr>
          <p:cNvPr id="11" name="Espace réservé du texte 1"/>
          <p:cNvSpPr txBox="1">
            <a:spLocks/>
          </p:cNvSpPr>
          <p:nvPr/>
        </p:nvSpPr>
        <p:spPr>
          <a:xfrm>
            <a:off x="751325" y="4601957"/>
            <a:ext cx="2580552" cy="492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29 langues  </a:t>
            </a:r>
          </a:p>
        </p:txBody>
      </p:sp>
      <p:sp>
        <p:nvSpPr>
          <p:cNvPr id="12" name="Espace réservé du texte 1"/>
          <p:cNvSpPr txBox="1">
            <a:spLocks/>
          </p:cNvSpPr>
          <p:nvPr/>
        </p:nvSpPr>
        <p:spPr>
          <a:xfrm>
            <a:off x="808039" y="5347703"/>
            <a:ext cx="2523838" cy="492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35 pays </a:t>
            </a:r>
          </a:p>
        </p:txBody>
      </p:sp>
      <p:sp>
        <p:nvSpPr>
          <p:cNvPr id="14" name="Espace réservé du texte 1"/>
          <p:cNvSpPr txBox="1">
            <a:spLocks/>
          </p:cNvSpPr>
          <p:nvPr/>
        </p:nvSpPr>
        <p:spPr>
          <a:xfrm>
            <a:off x="808039" y="3092948"/>
            <a:ext cx="1795462" cy="492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700" dirty="0"/>
              <a:t>Gratuit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998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820011" y="1342335"/>
            <a:ext cx="11002533" cy="492125"/>
          </a:xfrm>
        </p:spPr>
        <p:txBody>
          <a:bodyPr>
            <a:noAutofit/>
          </a:bodyPr>
          <a:lstStyle/>
          <a:p>
            <a:r>
              <a:rPr lang="fr-FR" sz="3700" dirty="0"/>
              <a:t>La nouvelle plateforme Europass : une démarche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0004" y="2143328"/>
            <a:ext cx="2575246" cy="4309699"/>
          </a:xfrm>
          <a:prstGeom prst="rect">
            <a:avLst/>
          </a:prstGeom>
          <a:solidFill>
            <a:srgbClr val="C65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7530" y="2155621"/>
            <a:ext cx="2607070" cy="4331562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83283" y="2149934"/>
            <a:ext cx="2569028" cy="4337249"/>
          </a:xfrm>
          <a:prstGeom prst="rect">
            <a:avLst/>
          </a:prstGeom>
          <a:solidFill>
            <a:srgbClr val="488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657258" y="3166715"/>
            <a:ext cx="2750021" cy="3794515"/>
          </a:xfrm>
          <a:prstGeom prst="rect">
            <a:avLst/>
          </a:prstGeom>
        </p:spPr>
        <p:txBody>
          <a:bodyPr num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GB" sz="2400" dirty="0">
                <a:solidFill>
                  <a:prstClr val="white"/>
                </a:solidFill>
              </a:rPr>
              <a:t>Mon </a:t>
            </a:r>
            <a:r>
              <a:rPr lang="en-GB" sz="2400" dirty="0" err="1">
                <a:solidFill>
                  <a:prstClr val="white"/>
                </a:solidFill>
              </a:rPr>
              <a:t>Profil</a:t>
            </a:r>
            <a:endParaRPr lang="en-GB" sz="2400" dirty="0">
              <a:solidFill>
                <a:prstClr val="white"/>
              </a:solidFill>
            </a:endParaRPr>
          </a:p>
          <a:p>
            <a:pPr marL="342900" indent="-342900"/>
            <a:r>
              <a:rPr lang="en-GB" sz="2400" dirty="0">
                <a:solidFill>
                  <a:prstClr val="white"/>
                </a:solidFill>
              </a:rPr>
              <a:t>Ma </a:t>
            </a:r>
            <a:r>
              <a:rPr lang="en-GB" sz="2400" dirty="0" err="1">
                <a:solidFill>
                  <a:prstClr val="white"/>
                </a:solidFill>
              </a:rPr>
              <a:t>bibliothèque</a:t>
            </a:r>
            <a:endParaRPr lang="en-GB" sz="2400" dirty="0">
              <a:solidFill>
                <a:prstClr val="white"/>
              </a:solidFill>
            </a:endParaRPr>
          </a:p>
          <a:p>
            <a:pPr marL="342900" indent="-342900"/>
            <a:r>
              <a:rPr lang="en-GB" sz="2400" dirty="0">
                <a:solidFill>
                  <a:prstClr val="white"/>
                </a:solidFill>
              </a:rPr>
              <a:t>CV</a:t>
            </a:r>
          </a:p>
          <a:p>
            <a:pPr marL="342900" indent="-342900"/>
            <a:r>
              <a:rPr lang="en-GB" sz="2400" dirty="0" err="1">
                <a:solidFill>
                  <a:prstClr val="white"/>
                </a:solidFill>
              </a:rPr>
              <a:t>Lettre</a:t>
            </a:r>
            <a:r>
              <a:rPr lang="en-GB" sz="2400" dirty="0">
                <a:solidFill>
                  <a:prstClr val="white"/>
                </a:solidFill>
              </a:rPr>
              <a:t> de motivation</a:t>
            </a:r>
          </a:p>
          <a:p>
            <a:pPr marL="342900" indent="-342900"/>
            <a:r>
              <a:rPr lang="en-GB" sz="2400" dirty="0" err="1">
                <a:solidFill>
                  <a:prstClr val="white"/>
                </a:solidFill>
              </a:rPr>
              <a:t>Partage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283179" y="3166715"/>
            <a:ext cx="2894499" cy="3107093"/>
          </a:xfrm>
          <a:prstGeom prst="rect">
            <a:avLst/>
          </a:prstGeom>
        </p:spPr>
        <p:txBody>
          <a:bodyPr numCol="1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kern="1200" spc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>
                <a:solidFill>
                  <a:prstClr val="white"/>
                </a:solidFill>
                <a:latin typeface="+mn-lt"/>
              </a:rPr>
              <a:t>R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éfléchir</a:t>
            </a:r>
            <a:r>
              <a:rPr kumimoji="0" lang="de-DE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prstClr val="white"/>
                </a:solidFill>
                <a:latin typeface="+mn-lt"/>
              </a:rPr>
              <a:t>Auto-</a:t>
            </a:r>
            <a:r>
              <a:rPr lang="de-DE" sz="2400" dirty="0" err="1">
                <a:solidFill>
                  <a:prstClr val="white"/>
                </a:solidFill>
                <a:latin typeface="+mn-lt"/>
              </a:rPr>
              <a:t>évaluer</a:t>
            </a:r>
            <a:r>
              <a:rPr lang="de-DE" sz="2400" dirty="0">
                <a:solidFill>
                  <a:prstClr val="white"/>
                </a:solidFill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Documenter</a:t>
            </a:r>
            <a:endParaRPr kumimoji="0" lang="de-DE" sz="24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dirty="0">
                <a:solidFill>
                  <a:prstClr val="white"/>
                </a:solidFill>
                <a:latin typeface="+mn-lt"/>
              </a:rPr>
              <a:t>(Europass </a:t>
            </a:r>
            <a:r>
              <a:rPr lang="de-DE" sz="2400" dirty="0" err="1">
                <a:solidFill>
                  <a:prstClr val="white"/>
                </a:solidFill>
                <a:latin typeface="+mn-lt"/>
              </a:rPr>
              <a:t>Mobilité</a:t>
            </a:r>
            <a:r>
              <a:rPr lang="de-DE" sz="2400" dirty="0">
                <a:solidFill>
                  <a:prstClr val="white"/>
                </a:solidFill>
                <a:latin typeface="+mn-lt"/>
              </a:rPr>
              <a:t>)</a:t>
            </a:r>
            <a:endParaRPr kumimoji="0" lang="de-DE" sz="24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8925312" y="3166714"/>
            <a:ext cx="2577726" cy="3794515"/>
          </a:xfrm>
          <a:prstGeom prst="rect">
            <a:avLst/>
          </a:prstGeom>
        </p:spPr>
        <p:txBody>
          <a:bodyPr numCol="1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kern="1200" spc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Objectifs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formation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 err="1">
                <a:solidFill>
                  <a:prstClr val="white"/>
                </a:solidFill>
                <a:latin typeface="+mn-lt"/>
              </a:rPr>
              <a:t>Objectifs</a:t>
            </a:r>
            <a:r>
              <a:rPr lang="de-DE" sz="2400" dirty="0">
                <a:solidFill>
                  <a:prstClr val="white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prstClr val="white"/>
                </a:solidFill>
                <a:latin typeface="+mn-lt"/>
              </a:rPr>
              <a:t>professionnels</a:t>
            </a:r>
            <a:r>
              <a:rPr lang="de-DE" sz="2400" dirty="0">
                <a:solidFill>
                  <a:prstClr val="white"/>
                </a:solidFill>
                <a:latin typeface="+mn-lt"/>
              </a:rPr>
              <a:t> 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 err="1">
                <a:solidFill>
                  <a:prstClr val="white"/>
                </a:solidFill>
                <a:latin typeface="+mn-lt"/>
              </a:rPr>
              <a:t>Mobilité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642491" y="2337881"/>
            <a:ext cx="2764788" cy="9122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e-Portfolio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4552869" y="1848672"/>
            <a:ext cx="4039265" cy="91221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 err="1">
                <a:solidFill>
                  <a:schemeClr val="bg1"/>
                </a:solidFill>
                <a:latin typeface="+mn-lt"/>
              </a:rPr>
              <a:t>Compétences</a:t>
            </a:r>
            <a:r>
              <a:rPr lang="de-DE" sz="2800" dirty="0">
                <a:solidFill>
                  <a:schemeClr val="bg1"/>
                </a:solidFill>
                <a:latin typeface="+mn-lt"/>
              </a:rPr>
              <a:t> 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8257593" y="1893909"/>
            <a:ext cx="3773059" cy="88119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 err="1">
                <a:solidFill>
                  <a:schemeClr val="bg1"/>
                </a:solidFill>
                <a:latin typeface="+mn-lt"/>
              </a:rPr>
              <a:t>Intérêts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231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CV en 1 clic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0" y="471101"/>
            <a:ext cx="8255727" cy="603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2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846137" y="1738313"/>
            <a:ext cx="10717789" cy="492125"/>
          </a:xfrm>
        </p:spPr>
        <p:txBody>
          <a:bodyPr>
            <a:normAutofit fontScale="85000" lnSpcReduction="20000"/>
          </a:bodyPr>
          <a:lstStyle/>
          <a:p>
            <a:r>
              <a:rPr lang="fr-FR" sz="4400" dirty="0"/>
              <a:t>La nouvelle plateforme Europass : des opportunités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548" y="2835564"/>
            <a:ext cx="2603218" cy="37051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548" y="3292804"/>
            <a:ext cx="2810500" cy="38530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91" y="2731233"/>
            <a:ext cx="6252811" cy="351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7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846137" y="1738313"/>
            <a:ext cx="11345863" cy="492125"/>
          </a:xfrm>
        </p:spPr>
        <p:txBody>
          <a:bodyPr>
            <a:normAutofit fontScale="77500" lnSpcReduction="20000"/>
          </a:bodyPr>
          <a:lstStyle/>
          <a:p>
            <a:r>
              <a:rPr lang="fr-FR" sz="4400" dirty="0"/>
              <a:t>La nouvelle plateforme Europass : des documents numériques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069" y="2402929"/>
            <a:ext cx="4415245" cy="39701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982" y="2554083"/>
            <a:ext cx="5366327" cy="385234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184572" y="2554083"/>
            <a:ext cx="40376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• Emis via la plateforme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• Par tout établissement de formation /d’éducation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• Décrit une qualification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• Contient des informations diverses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• Peut être authentifié par un tiers</a:t>
            </a:r>
          </a:p>
          <a:p>
            <a:r>
              <a:rPr lang="fr-FR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2" name="Double vague 11"/>
          <p:cNvSpPr/>
          <p:nvPr/>
        </p:nvSpPr>
        <p:spPr>
          <a:xfrm>
            <a:off x="8913090" y="720437"/>
            <a:ext cx="1838037" cy="544884"/>
          </a:xfrm>
          <a:prstGeom prst="doubleWav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9291782" y="80356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Fin 2021</a:t>
            </a:r>
          </a:p>
        </p:txBody>
      </p:sp>
    </p:spTree>
    <p:extLst>
      <p:ext uri="{BB962C8B-B14F-4D97-AF65-F5344CB8AC3E}">
        <p14:creationId xmlns:p14="http://schemas.microsoft.com/office/powerpoint/2010/main" val="86937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Les composantes d’Europass</a:t>
            </a:r>
          </a:p>
        </p:txBody>
      </p:sp>
      <p:pic>
        <p:nvPicPr>
          <p:cNvPr id="3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t="-334" r="-331" b="334"/>
          <a:stretch/>
        </p:blipFill>
        <p:spPr>
          <a:xfrm>
            <a:off x="8310570" y="2572561"/>
            <a:ext cx="3521454" cy="2495386"/>
          </a:xfrm>
          <a:prstGeom prst="rect">
            <a:avLst/>
          </a:prstGeom>
        </p:spPr>
      </p:pic>
      <p:pic>
        <p:nvPicPr>
          <p:cNvPr id="4" name="Picture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" r="10729"/>
          <a:stretch/>
        </p:blipFill>
        <p:spPr>
          <a:xfrm>
            <a:off x="656023" y="2572561"/>
            <a:ext cx="3261360" cy="2654545"/>
          </a:xfrm>
          <a:prstGeom prst="rect">
            <a:avLst/>
          </a:prstGeom>
        </p:spPr>
      </p:pic>
      <p:sp>
        <p:nvSpPr>
          <p:cNvPr id="6" name="Text Placeholder 15"/>
          <p:cNvSpPr txBox="1">
            <a:spLocks/>
          </p:cNvSpPr>
          <p:nvPr/>
        </p:nvSpPr>
        <p:spPr>
          <a:xfrm>
            <a:off x="508980" y="5425821"/>
            <a:ext cx="3273492" cy="4414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C65094"/>
                </a:solidFill>
              </a:rPr>
              <a:t>E-Portfolio</a:t>
            </a:r>
            <a:endParaRPr lang="en-GB" dirty="0">
              <a:solidFill>
                <a:srgbClr val="C65094"/>
              </a:solidFill>
            </a:endParaRPr>
          </a:p>
        </p:txBody>
      </p:sp>
      <p:sp>
        <p:nvSpPr>
          <p:cNvPr id="7" name="Text Placeholder 14"/>
          <p:cNvSpPr txBox="1">
            <a:spLocks/>
          </p:cNvSpPr>
          <p:nvPr/>
        </p:nvSpPr>
        <p:spPr>
          <a:xfrm>
            <a:off x="8447427" y="5331287"/>
            <a:ext cx="3744573" cy="630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C65094"/>
                </a:solidFill>
              </a:rPr>
              <a:t>Documents </a:t>
            </a:r>
            <a:r>
              <a:rPr lang="en-US" dirty="0" err="1">
                <a:solidFill>
                  <a:srgbClr val="C65094"/>
                </a:solidFill>
              </a:rPr>
              <a:t>numériques</a:t>
            </a:r>
            <a:r>
              <a:rPr lang="en-US" dirty="0">
                <a:solidFill>
                  <a:srgbClr val="C65094"/>
                </a:solidFill>
              </a:rPr>
              <a:t> Europass </a:t>
            </a:r>
            <a:endParaRPr lang="en-GB" dirty="0">
              <a:solidFill>
                <a:srgbClr val="C65094"/>
              </a:solidFill>
            </a:endParaRPr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4704700" y="5425820"/>
            <a:ext cx="3273492" cy="4414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C65094"/>
                </a:solidFill>
              </a:rPr>
              <a:t>information</a:t>
            </a:r>
            <a:endParaRPr lang="en-GB" dirty="0">
              <a:solidFill>
                <a:srgbClr val="C65094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41" y="2572561"/>
            <a:ext cx="3588551" cy="26545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8713" y="2572561"/>
            <a:ext cx="708670" cy="170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65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01" y="1774306"/>
            <a:ext cx="8292394" cy="4639101"/>
          </a:xfrm>
          <a:prstGeom prst="rect">
            <a:avLst/>
          </a:prstGeom>
        </p:spPr>
      </p:pic>
      <p:sp>
        <p:nvSpPr>
          <p:cNvPr id="11" name="Espace réservé du texte 1"/>
          <p:cNvSpPr txBox="1">
            <a:spLocks/>
          </p:cNvSpPr>
          <p:nvPr/>
        </p:nvSpPr>
        <p:spPr>
          <a:xfrm>
            <a:off x="3838721" y="1136170"/>
            <a:ext cx="7074030" cy="492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Créez votre </a:t>
            </a:r>
            <a:r>
              <a:rPr lang="fr-FR"/>
              <a:t>compte ! </a:t>
            </a:r>
            <a:r>
              <a:rPr lang="fr-FR" dirty="0"/>
              <a:t>www.europass.eu  </a:t>
            </a:r>
          </a:p>
        </p:txBody>
      </p:sp>
    </p:spTree>
    <p:extLst>
      <p:ext uri="{BB962C8B-B14F-4D97-AF65-F5344CB8AC3E}">
        <p14:creationId xmlns:p14="http://schemas.microsoft.com/office/powerpoint/2010/main" val="211949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073308" y="1894698"/>
            <a:ext cx="10045384" cy="49212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latin typeface="SirinStencil"/>
                <a:ea typeface="Times New Roman" panose="02020603050405020304" pitchFamily="18" charset="0"/>
              </a:rPr>
              <a:t>11h30 – 12h30 	</a:t>
            </a:r>
            <a:r>
              <a:rPr lang="fr-FR" sz="2000" b="1" dirty="0">
                <a:latin typeface="SirinStencil"/>
                <a:ea typeface="Times New Roman" panose="02020603050405020304" pitchFamily="18" charset="0"/>
              </a:rPr>
              <a:t>S’informer pour bien débuter avec Erasmus + 2021-2027</a:t>
            </a:r>
          </a:p>
          <a:p>
            <a:endParaRPr lang="fr-FR" sz="2000" dirty="0">
              <a:latin typeface="SirinStencil"/>
            </a:endParaRPr>
          </a:p>
        </p:txBody>
      </p:sp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18F8C1B6-7F33-4A6E-94FE-BF65410B14A7}"/>
              </a:ext>
            </a:extLst>
          </p:cNvPr>
          <p:cNvSpPr txBox="1">
            <a:spLocks/>
          </p:cNvSpPr>
          <p:nvPr/>
        </p:nvSpPr>
        <p:spPr>
          <a:xfrm>
            <a:off x="1073307" y="3096135"/>
            <a:ext cx="9872664" cy="49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297"/>
                </a:solidFill>
                <a:effectLst/>
                <a:uLnTx/>
                <a:uFillTx/>
                <a:latin typeface="SirinStencil"/>
                <a:ea typeface="Times New Roman" panose="02020603050405020304" pitchFamily="18" charset="0"/>
                <a:cs typeface="+mn-cs"/>
              </a:rPr>
              <a:t>14h25 – 15h05 	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297"/>
                </a:solidFill>
                <a:effectLst/>
                <a:uLnTx/>
                <a:uFillTx/>
                <a:latin typeface="SirinStencil"/>
                <a:ea typeface="Times New Roman" panose="02020603050405020304" pitchFamily="18" charset="0"/>
                <a:cs typeface="+mn-cs"/>
              </a:rPr>
              <a:t>Acteurs de l’Enseignement et de la Formation Professionnels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5297"/>
              </a:solidFill>
              <a:effectLst/>
              <a:uLnTx/>
              <a:uFillTx/>
              <a:latin typeface="SirinStencil"/>
              <a:ea typeface="+mn-ea"/>
              <a:cs typeface="+mn-cs"/>
            </a:endParaRP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72AEFE91-F106-4910-A370-F60C34D63A36}"/>
              </a:ext>
            </a:extLst>
          </p:cNvPr>
          <p:cNvSpPr txBox="1">
            <a:spLocks/>
          </p:cNvSpPr>
          <p:nvPr/>
        </p:nvSpPr>
        <p:spPr>
          <a:xfrm>
            <a:off x="1073308" y="3743849"/>
            <a:ext cx="9760903" cy="49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297"/>
                </a:solidFill>
                <a:effectLst/>
                <a:uLnTx/>
                <a:uFillTx/>
                <a:latin typeface="SirinStencil"/>
                <a:ea typeface="Times New Roman" panose="02020603050405020304" pitchFamily="18" charset="0"/>
                <a:cs typeface="+mn-cs"/>
              </a:rPr>
              <a:t>15h20 – 16h00 	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297"/>
                </a:solidFill>
                <a:effectLst/>
                <a:uLnTx/>
                <a:uFillTx/>
                <a:latin typeface="SirinStencil"/>
                <a:ea typeface="Times New Roman" panose="02020603050405020304" pitchFamily="18" charset="0"/>
                <a:cs typeface="+mn-cs"/>
              </a:rPr>
              <a:t>Acteurs de l’Enseignement supérieur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5297"/>
              </a:solidFill>
              <a:effectLst/>
              <a:uLnTx/>
              <a:uFillTx/>
              <a:latin typeface="SirinStencil"/>
              <a:ea typeface="+mn-ea"/>
              <a:cs typeface="+mn-cs"/>
            </a:endParaRPr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A6B06C62-62C9-41C7-A84D-56DC7F49BE6D}"/>
              </a:ext>
            </a:extLst>
          </p:cNvPr>
          <p:cNvSpPr txBox="1">
            <a:spLocks/>
          </p:cNvSpPr>
          <p:nvPr/>
        </p:nvSpPr>
        <p:spPr>
          <a:xfrm>
            <a:off x="1073308" y="4452620"/>
            <a:ext cx="9608503" cy="49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297"/>
                </a:solidFill>
                <a:effectLst/>
                <a:uLnTx/>
                <a:uFillTx/>
                <a:latin typeface="SirinStencil"/>
                <a:ea typeface="Times New Roman" panose="02020603050405020304" pitchFamily="18" charset="0"/>
                <a:cs typeface="+mn-cs"/>
              </a:rPr>
              <a:t>16h15- 16h55 	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297"/>
                </a:solidFill>
                <a:effectLst/>
                <a:uLnTx/>
                <a:uFillTx/>
                <a:latin typeface="SirinStencil"/>
                <a:ea typeface="Times New Roman" panose="02020603050405020304" pitchFamily="18" charset="0"/>
                <a:cs typeface="+mn-cs"/>
              </a:rPr>
              <a:t>Acteurs du secteur de la jeunesse et 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005297"/>
                </a:solidFill>
                <a:effectLst/>
                <a:uLnTx/>
                <a:uFillTx/>
                <a:latin typeface="SirinStencil"/>
                <a:ea typeface="Times New Roman" panose="02020603050405020304" pitchFamily="18" charset="0"/>
                <a:cs typeface="+mn-cs"/>
              </a:rPr>
              <a:t>du sport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5297"/>
              </a:solidFill>
              <a:effectLst/>
              <a:uLnTx/>
              <a:uFillTx/>
              <a:latin typeface="SirinStencil"/>
              <a:ea typeface="+mn-ea"/>
              <a:cs typeface="+mn-cs"/>
            </a:endParaRP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B5DD5CD8-8AF8-4290-A9CB-0A5675BB906F}"/>
              </a:ext>
            </a:extLst>
          </p:cNvPr>
          <p:cNvSpPr txBox="1">
            <a:spLocks/>
          </p:cNvSpPr>
          <p:nvPr/>
        </p:nvSpPr>
        <p:spPr>
          <a:xfrm>
            <a:off x="1073307" y="5161391"/>
            <a:ext cx="10187622" cy="49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297"/>
                </a:solidFill>
                <a:effectLst/>
                <a:uLnTx/>
                <a:uFillTx/>
                <a:latin typeface="SirinStencil"/>
                <a:ea typeface="Times New Roman" panose="02020603050405020304" pitchFamily="18" charset="0"/>
                <a:cs typeface="+mn-cs"/>
              </a:rPr>
              <a:t>17h10 – 18h00 	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297"/>
                </a:solidFill>
                <a:effectLst/>
                <a:uLnTx/>
                <a:uFillTx/>
                <a:latin typeface="SirinStencil"/>
                <a:ea typeface="Times New Roman" panose="02020603050405020304" pitchFamily="18" charset="0"/>
                <a:cs typeface="+mn-cs"/>
              </a:rPr>
              <a:t>Acteurs de l’Education des Adultes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5297"/>
              </a:solidFill>
              <a:effectLst/>
              <a:uLnTx/>
              <a:uFillTx/>
              <a:latin typeface="SirinStencil"/>
              <a:ea typeface="+mn-ea"/>
              <a:cs typeface="+mn-cs"/>
            </a:endParaRPr>
          </a:p>
        </p:txBody>
      </p: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9E34EADA-FEB6-4BC9-B669-B307B0CD732F}"/>
              </a:ext>
            </a:extLst>
          </p:cNvPr>
          <p:cNvSpPr txBox="1">
            <a:spLocks/>
          </p:cNvSpPr>
          <p:nvPr/>
        </p:nvSpPr>
        <p:spPr>
          <a:xfrm>
            <a:off x="1073307" y="2495146"/>
            <a:ext cx="9760904" cy="49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4000" kern="1200" dirty="0" smtClean="0">
                <a:solidFill>
                  <a:srgbClr val="005297"/>
                </a:solidFill>
                <a:latin typeface="SirinStencil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297"/>
                </a:solidFill>
                <a:effectLst/>
                <a:uLnTx/>
                <a:uFillTx/>
                <a:latin typeface="SirinStencil"/>
                <a:ea typeface="Times New Roman" panose="02020603050405020304" pitchFamily="18" charset="0"/>
                <a:cs typeface="+mn-cs"/>
              </a:rPr>
              <a:t>13h30 – 14h10 	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297"/>
                </a:solidFill>
                <a:effectLst/>
                <a:uLnTx/>
                <a:uFillTx/>
                <a:latin typeface="SirinStencil"/>
                <a:ea typeface="Times New Roman" panose="02020603050405020304" pitchFamily="18" charset="0"/>
                <a:cs typeface="+mn-cs"/>
              </a:rPr>
              <a:t>Acteurs de l’enseignement scolaire</a:t>
            </a:r>
            <a:b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297"/>
                </a:solidFill>
                <a:effectLst/>
                <a:uLnTx/>
                <a:uFillTx/>
                <a:latin typeface="SirinStencil"/>
                <a:ea typeface="Times New Roman" panose="02020603050405020304" pitchFamily="18" charset="0"/>
                <a:cs typeface="+mn-cs"/>
              </a:rPr>
            </a:b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5297"/>
              </a:solidFill>
              <a:effectLst/>
              <a:uLnTx/>
              <a:uFillTx/>
              <a:latin typeface="SirinStenci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1721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576</Words>
  <Application>Microsoft Office PowerPoint</Application>
  <PresentationFormat>Grand écran</PresentationFormat>
  <Paragraphs>69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Gotham Rounded Book</vt:lpstr>
      <vt:lpstr>Gotham Rounded Medium</vt:lpstr>
      <vt:lpstr>Open Sans</vt:lpstr>
      <vt:lpstr>Open Sans Light</vt:lpstr>
      <vt:lpstr>SirinStencil</vt:lpstr>
      <vt:lpstr>Times New Roman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Agence Erasmus+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Marielle Gaudin</dc:creator>
  <cp:lastModifiedBy>Audrey Mace-Rousseau</cp:lastModifiedBy>
  <cp:revision>24</cp:revision>
  <dcterms:created xsi:type="dcterms:W3CDTF">2020-12-14T11:47:52Z</dcterms:created>
  <dcterms:modified xsi:type="dcterms:W3CDTF">2021-01-08T16:32:22Z</dcterms:modified>
</cp:coreProperties>
</file>